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3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9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D9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5"/>
    <p:restoredTop sz="94485"/>
  </p:normalViewPr>
  <p:slideViewPr>
    <p:cSldViewPr snapToGrid="0" snapToObjects="1">
      <p:cViewPr varScale="1">
        <p:scale>
          <a:sx n="79" d="100"/>
          <a:sy n="79" d="100"/>
        </p:scale>
        <p:origin x="-120" y="-776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23340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dk2"/>
                </a:solidFill>
              </a:rPr>
              <a:t>Note from Chuck.  </a:t>
            </a:r>
            <a:r>
              <a:rPr lang="en-US" smtClean="0">
                <a:solidFill>
                  <a:schemeClr val="dk2"/>
                </a:solidFill>
              </a:rPr>
              <a:t>If you are using these materials, you can remove the UM logo and replace it with your own, but please retain the CC-BY logo on the first page as well as retain the acknowledgement page(s)</a:t>
            </a:r>
            <a:r>
              <a:rPr lang="en-US" baseline="0" smtClean="0">
                <a:solidFill>
                  <a:schemeClr val="dk2"/>
                </a:solidFill>
              </a:rPr>
              <a:t> at the end.</a:t>
            </a:r>
            <a:endParaRPr lang="en-US" dirty="0">
              <a:solidFill>
                <a:schemeClr val="dk2"/>
              </a:solidFill>
            </a:endParaRPr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06144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630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4201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11851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45702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39234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62196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70983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98933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6846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8022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30058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15513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48793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9" name="Shape 3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0093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2654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6643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2492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1660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1057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9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909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1512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Bullets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932000" cy="1750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57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11200" lvl="0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3600"/>
            </a:lvl1pPr>
            <a:lvl2pPr marL="1003300" lvl="1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295400" lvl="2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600200" lvl="3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892300" lvl="4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349500" lvl="5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806700" lvl="6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263900" lvl="7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721100" lvl="8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932000" cy="1750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824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908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701" r:id="rId2"/>
    <p:sldLayoutId id="2147483704" r:id="rId3"/>
    <p:sldLayoutId id="214748370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7200" b="0" i="0" u="none" strike="noStrike" cap="none">
          <a:solidFill>
            <a:srgbClr val="FFFF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200" b="0" i="0" u="none" strike="noStrike" cap="none">
          <a:solidFill>
            <a:schemeClr val="bg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www.pythonlearn.com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mailto:stephen.marquard@uct.ac.za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-chuck.com" TargetMode="External"/><Relationship Id="rId4" Type="http://schemas.openxmlformats.org/officeDocument/2006/relationships/hyperlink" Target="http://open.umich.edu/" TargetMode="External"/><Relationship Id="rId5" Type="http://schemas.openxmlformats.org/officeDocument/2006/relationships/image" Target="../media/image2.jpg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py4inf.com/code/mbox-short.tx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Reading Files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Chapter 7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3996400" y="7077663"/>
            <a:ext cx="7967099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</a:t>
            </a:r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for Everybody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sng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www.py4e.com</a:t>
            </a:r>
            <a:endParaRPr lang="en-US" sz="3200" u="sng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3"/>
            </a:endParaRPr>
          </a:p>
        </p:txBody>
      </p:sp>
      <p:pic>
        <p:nvPicPr>
          <p:cNvPr id="206" name="Shape 20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744575" y="7327262"/>
            <a:ext cx="1968599" cy="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Shape 20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3300" y="7149062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 Processing</a:t>
            </a:r>
          </a:p>
        </p:txBody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1155700" y="2695025"/>
            <a:ext cx="13932000" cy="12255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text file has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newlines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at the end of each line</a:t>
            </a:r>
          </a:p>
        </p:txBody>
      </p:sp>
      <p:sp>
        <p:nvSpPr>
          <p:cNvPr id="282" name="Shape 282"/>
          <p:cNvSpPr txBox="1"/>
          <p:nvPr/>
        </p:nvSpPr>
        <p:spPr>
          <a:xfrm>
            <a:off x="1851475" y="3937000"/>
            <a:ext cx="13010999" cy="3479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Return-Path: &lt;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postmaster@collab.sakaiproject.org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Date: Sat, 5 Jan 2008 09:12:18 -0500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To: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source@collab.sakaiproject.org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</a:t>
            </a:r>
            <a:r>
              <a:rPr lang="en-US" sz="24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Subject: [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sakai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]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svn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commit: r39772 - content/branches/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Details:</a:t>
            </a:r>
            <a:r>
              <a:rPr lang="en-US" sz="24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http://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source.sakaiproject.org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viewsvn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/?view=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rev&amp;rev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=39772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</a:t>
            </a:r>
            <a:r>
              <a:rPr lang="en-US" sz="24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D966"/>
                </a:solidFill>
              </a:rPr>
              <a:t>Reading Files in Python</a:t>
            </a:r>
            <a:endParaRPr lang="en-US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839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 Handle as a Sequence</a:t>
            </a:r>
          </a:p>
        </p:txBody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88816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 handle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open for read can be treated as a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strings where each line in the file is a string in the sequence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use the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statement to iterate through a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Remember - a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an ordered set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9286875" y="3490925"/>
            <a:ext cx="6534699" cy="2728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xfile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mbox.txt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cheese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xfile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cheese</a:t>
            </a:r>
            <a:r>
              <a:rPr lang="en-US" sz="34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4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Counting Lines in a File</a:t>
            </a:r>
          </a:p>
        </p:txBody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873875" cy="478720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 a 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read-only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Use a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loop to read each line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Count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lines and print out the number of lines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8845300" y="2819350"/>
            <a:ext cx="6931200" cy="478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mbox.txt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'Line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Count:', 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python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open.py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Line Count: 132045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Reading the *Whole* File</a:t>
            </a:r>
          </a:p>
        </p:txBody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5145088" cy="334567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390906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read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whole file (newlines and all) into a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single string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7449875" y="2671475"/>
            <a:ext cx="8280600" cy="3464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.read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94626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[:20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stephen.marquar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Searching Through a File</a:t>
            </a:r>
          </a:p>
        </p:txBody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1155700" y="2892894"/>
            <a:ext cx="6116638" cy="289071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390906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put an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statement in our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loop to only print lines that meet some criteria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8049525" y="3161700"/>
            <a:ext cx="7276200" cy="2444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('From:')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8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247638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OOPS!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1246825" y="3253025"/>
            <a:ext cx="5270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are all these blank lines doing here?</a:t>
            </a:r>
          </a:p>
        </p:txBody>
      </p:sp>
      <p:sp>
        <p:nvSpPr>
          <p:cNvPr id="317" name="Shape 317"/>
          <p:cNvSpPr txBox="1"/>
          <p:nvPr/>
        </p:nvSpPr>
        <p:spPr>
          <a:xfrm>
            <a:off x="7594600" y="2895600"/>
            <a:ext cx="8128000" cy="4524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louis@media.berkeley.edu</a:t>
            </a:r>
            <a:endParaRPr lang="en-US"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zqian@umich.edu</a:t>
            </a:r>
            <a:endParaRPr lang="en-US"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rjlowe@iupui.edu</a:t>
            </a:r>
            <a:endParaRPr lang="en-US" sz="30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...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5407024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Each </a:t>
            </a:r>
            <a:r>
              <a:rPr lang="en-US" sz="3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line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from the file has a </a:t>
            </a:r>
            <a:r>
              <a:rPr lang="en-US" sz="34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newline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at the end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adds a </a:t>
            </a:r>
            <a:r>
              <a:rPr lang="en-US" sz="34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newline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each line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1292225" y="2813050"/>
            <a:ext cx="5270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are all these blank lines doing here?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7579425" y="2900800"/>
            <a:ext cx="8127900" cy="5078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louis@media.berkeley.edu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zqian@umich.edu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rjlowe@iupui.edu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...</a:t>
            </a:r>
          </a:p>
        </p:txBody>
      </p:sp>
      <p:sp>
        <p:nvSpPr>
          <p:cNvPr id="7" name="Shape 315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247638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OOPS!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Searching Through a File (fixed)</a:t>
            </a:r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5973763" cy="527916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strip the whitespace from the right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hand side of the string using </a:t>
            </a:r>
            <a:r>
              <a:rPr lang="en-US" sz="3400" u="none" strike="noStrike" cap="none" dirty="0" err="1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rstrip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from the string library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newline is considered 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white space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is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stripped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8491500" y="2783500"/>
            <a:ext cx="6596099" cy="229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('From:')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33" name="Shape 333"/>
          <p:cNvSpPr txBox="1"/>
          <p:nvPr/>
        </p:nvSpPr>
        <p:spPr>
          <a:xfrm>
            <a:off x="8388425" y="5391750"/>
            <a:ext cx="74421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From: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stephen.marquard@uct.ac.za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From: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louis@media.berkeley.edu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From: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zqian@umich.edu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From: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rjlowe@iupui.edu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Skipping with </a:t>
            </a:r>
            <a:r>
              <a:rPr lang="en-US" sz="7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1155700" y="3237425"/>
            <a:ext cx="4942803" cy="312361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convenient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ly skip a line by using the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</a:t>
            </a:r>
          </a:p>
        </p:txBody>
      </p:sp>
      <p:sp>
        <p:nvSpPr>
          <p:cNvPr id="340" name="Shape 340"/>
          <p:cNvSpPr txBox="1"/>
          <p:nvPr/>
        </p:nvSpPr>
        <p:spPr>
          <a:xfrm>
            <a:off x="6857027" y="3253850"/>
            <a:ext cx="88601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('From:')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/>
        </p:nvSpPr>
        <p:spPr>
          <a:xfrm>
            <a:off x="4724400" y="1281661"/>
            <a:ext cx="3454499" cy="6489599"/>
          </a:xfrm>
          <a:prstGeom prst="rect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Software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1460500" y="2030961"/>
            <a:ext cx="2184300" cy="2184300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and Output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Devices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5359400" y="2132561"/>
            <a:ext cx="2133599" cy="19811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Central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Processing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Unit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5359400" y="5167861"/>
            <a:ext cx="2171700" cy="21335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Main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9893300" y="3339061"/>
            <a:ext cx="2184300" cy="2184300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Secondary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cxnSp>
        <p:nvCxnSpPr>
          <p:cNvPr id="217" name="Shape 217"/>
          <p:cNvCxnSpPr/>
          <p:nvPr/>
        </p:nvCxnSpPr>
        <p:spPr>
          <a:xfrm flipH="1">
            <a:off x="3659048" y="3158086"/>
            <a:ext cx="1058999" cy="1739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stealth" w="med" len="med"/>
          </a:ln>
        </p:spPr>
      </p:cxnSp>
      <p:cxnSp>
        <p:nvCxnSpPr>
          <p:cNvPr id="218" name="Shape 218"/>
          <p:cNvCxnSpPr/>
          <p:nvPr/>
        </p:nvCxnSpPr>
        <p:spPr>
          <a:xfrm rot="10800000">
            <a:off x="6019800" y="4142185"/>
            <a:ext cx="0" cy="97170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19" name="Shape 219"/>
          <p:cNvCxnSpPr/>
          <p:nvPr/>
        </p:nvCxnSpPr>
        <p:spPr>
          <a:xfrm>
            <a:off x="6973886" y="4159798"/>
            <a:ext cx="0" cy="91920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0" name="Shape 220"/>
          <p:cNvCxnSpPr/>
          <p:nvPr/>
        </p:nvCxnSpPr>
        <p:spPr>
          <a:xfrm flipH="1">
            <a:off x="8283575" y="3781973"/>
            <a:ext cx="1562099" cy="1739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1" name="Shape 221"/>
          <p:cNvCxnSpPr/>
          <p:nvPr/>
        </p:nvCxnSpPr>
        <p:spPr>
          <a:xfrm>
            <a:off x="8248650" y="4786861"/>
            <a:ext cx="1579499" cy="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2" name="Shape 222"/>
          <p:cNvSpPr txBox="1"/>
          <p:nvPr/>
        </p:nvSpPr>
        <p:spPr>
          <a:xfrm>
            <a:off x="10385425" y="722861"/>
            <a:ext cx="5052000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 is time to go find some Data to mess with!</a:t>
            </a:r>
          </a:p>
        </p:txBody>
      </p:sp>
      <p:sp>
        <p:nvSpPr>
          <p:cNvPr id="223" name="Shape 223"/>
          <p:cNvSpPr/>
          <p:nvPr/>
        </p:nvSpPr>
        <p:spPr>
          <a:xfrm>
            <a:off x="7810500" y="1078461"/>
            <a:ext cx="1803300" cy="1269899"/>
          </a:xfrm>
          <a:prstGeom prst="wedgeEllipseCallout">
            <a:avLst>
              <a:gd name="adj1" fmla="val -66356"/>
              <a:gd name="adj2" fmla="val 96966"/>
            </a:avLst>
          </a:prstGeom>
          <a:blipFill rotWithShape="1">
            <a:blip r:embed="rId3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260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260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Next?</a:t>
            </a:r>
          </a:p>
        </p:txBody>
      </p:sp>
      <p:pic>
        <p:nvPicPr>
          <p:cNvPr id="224" name="Shape 2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10211" y="5409161"/>
            <a:ext cx="457200" cy="649199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Shape 225"/>
          <p:cNvSpPr/>
          <p:nvPr/>
        </p:nvSpPr>
        <p:spPr>
          <a:xfrm>
            <a:off x="6299200" y="4177311"/>
            <a:ext cx="2768700" cy="1269899"/>
          </a:xfrm>
          <a:prstGeom prst="wedgeEllipseCallout">
            <a:avLst>
              <a:gd name="adj1" fmla="val -16423"/>
              <a:gd name="adj2" fmla="val 86316"/>
            </a:avLst>
          </a:prstGeom>
          <a:solidFill>
            <a:schemeClr val="accent3">
              <a:lumMod val="75000"/>
            </a:schemeClr>
          </a:solidFill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x &lt; 3: print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9334500" y="6139411"/>
            <a:ext cx="4927500" cy="1650900"/>
          </a:xfrm>
          <a:prstGeom prst="rect">
            <a:avLst/>
          </a:prstGeom>
          <a:noFill/>
          <a:ln w="127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13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 stephen.marquard@uct.ac.za Sat Jan  5 09:14:16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13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Return-Path: &lt;postmaster@collab.sakaiproject.org&gt;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13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Date: Sat, 5 Jan 2008 09:12:18 -0500To: source@collab.sakaiproject.orgFrom: stephen.marquard@uct.ac.zaSubject: [sakai] svn commit: r39772 - content/branches/Details: http://source.sakaiproject.org/viewsvn/?view=rev&amp;rev=39772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13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sp>
        <p:nvSpPr>
          <p:cNvPr id="227" name="Shape 227"/>
          <p:cNvSpPr/>
          <p:nvPr/>
        </p:nvSpPr>
        <p:spPr>
          <a:xfrm>
            <a:off x="12192000" y="2792961"/>
            <a:ext cx="1955699" cy="1003199"/>
          </a:xfrm>
          <a:prstGeom prst="wedgeEllipseCallout">
            <a:avLst>
              <a:gd name="adj1" fmla="val -56870"/>
              <a:gd name="adj2" fmla="val 111090"/>
            </a:avLst>
          </a:prstGeom>
          <a:blipFill rotWithShape="1">
            <a:blip r:embed="rId3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260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Files R Us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</a:t>
            </a:r>
            <a:r>
              <a:rPr lang="en-US" sz="7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7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Select </a:t>
            </a:r>
            <a:r>
              <a:rPr lang="en-US" sz="7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Lines</a:t>
            </a:r>
          </a:p>
        </p:txBody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1412675" y="2820874"/>
            <a:ext cx="5892476" cy="183991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look for a string anywhere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line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as our selection criteria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x="8547100" y="2516175"/>
            <a:ext cx="6947100" cy="26550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'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@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49" name="Shape 349"/>
          <p:cNvSpPr txBox="1"/>
          <p:nvPr/>
        </p:nvSpPr>
        <p:spPr>
          <a:xfrm>
            <a:off x="1412675" y="5606277"/>
            <a:ext cx="13932000" cy="24144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X-Authentication-Warning: set sender to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using –f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2400" i="0" u="sng" strike="noStrike" cap="none" dirty="0">
                <a:solidFill>
                  <a:schemeClr val="hlink"/>
                </a:solidFill>
                <a:latin typeface="Courier"/>
                <a:ea typeface="Courier"/>
                <a:cs typeface="Courier"/>
                <a:sym typeface="Courier New"/>
                <a:hlinkClick r:id="rId3"/>
              </a:rPr>
              <a:t>stephen.marquard@uct.ac.za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Author: </a:t>
            </a:r>
            <a:r>
              <a:rPr lang="en-US" sz="2400" i="0" u="sng" strike="noStrike" cap="none" dirty="0">
                <a:solidFill>
                  <a:schemeClr val="hlink"/>
                </a:solidFill>
                <a:latin typeface="Courier"/>
                <a:ea typeface="Courier"/>
                <a:cs typeface="Courier"/>
                <a:sym typeface="Courier New"/>
                <a:hlinkClick r:id="rId3"/>
              </a:rPr>
              <a:t>stephen.marquard@uct.ac.za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david.horwitz@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Fri Jan  4 07:02:32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X-Authentication-Warning: set sender to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david.horwitz@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using -f...</a:t>
            </a:r>
          </a:p>
        </p:txBody>
      </p:sp>
      <p:cxnSp>
        <p:nvCxnSpPr>
          <p:cNvPr id="350" name="Shape 350"/>
          <p:cNvCxnSpPr/>
          <p:nvPr/>
        </p:nvCxnSpPr>
        <p:spPr>
          <a:xfrm>
            <a:off x="11995718" y="4500618"/>
            <a:ext cx="755095" cy="1300737"/>
          </a:xfrm>
          <a:prstGeom prst="straightConnector1">
            <a:avLst/>
          </a:prstGeom>
          <a:noFill/>
          <a:ln w="381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10545756" y="1196478"/>
            <a:ext cx="5100737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Prompt for File Name</a:t>
            </a:r>
          </a:p>
        </p:txBody>
      </p:sp>
      <p:sp>
        <p:nvSpPr>
          <p:cNvPr id="356" name="Shape 356"/>
          <p:cNvSpPr txBox="1"/>
          <p:nvPr/>
        </p:nvSpPr>
        <p:spPr>
          <a:xfrm>
            <a:off x="800975" y="773101"/>
            <a:ext cx="10186113" cy="3398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24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('Enter the file name:  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('Subject:')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'There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were',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'subject lines in', </a:t>
            </a:r>
            <a:r>
              <a:rPr lang="en-US" sz="24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57" name="Shape 357"/>
          <p:cNvSpPr txBox="1"/>
          <p:nvPr/>
        </p:nvSpPr>
        <p:spPr>
          <a:xfrm>
            <a:off x="7059611" y="4843464"/>
            <a:ext cx="8643899" cy="30506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the file name:  </a:t>
            </a:r>
            <a:r>
              <a:rPr lang="en-US" sz="32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There were 1797 subject lines in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the file name: </a:t>
            </a:r>
            <a:r>
              <a:rPr lang="en-US" sz="32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mbox-short.txt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There were 27 subject lines in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mbox-short.txt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58" name="Shape 358"/>
          <p:cNvCxnSpPr/>
          <p:nvPr/>
        </p:nvCxnSpPr>
        <p:spPr>
          <a:xfrm>
            <a:off x="8061023" y="1465955"/>
            <a:ext cx="1744675" cy="414224"/>
          </a:xfrm>
          <a:prstGeom prst="straightConnector1">
            <a:avLst/>
          </a:prstGeom>
          <a:noFill/>
          <a:ln w="381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9" name="Shape 359"/>
          <p:cNvCxnSpPr/>
          <p:nvPr/>
        </p:nvCxnSpPr>
        <p:spPr>
          <a:xfrm rot="10800000" flipH="1">
            <a:off x="12752869" y="4507764"/>
            <a:ext cx="1065300" cy="671400"/>
          </a:xfrm>
          <a:prstGeom prst="straightConnector1">
            <a:avLst/>
          </a:prstGeom>
          <a:noFill/>
          <a:ln w="381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title"/>
          </p:nvPr>
        </p:nvSpPr>
        <p:spPr>
          <a:xfrm>
            <a:off x="1112837" y="1661246"/>
            <a:ext cx="3687763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Bad File Names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5580938" y="887400"/>
            <a:ext cx="10205700" cy="4735800"/>
          </a:xfrm>
          <a:prstGeom prst="rect">
            <a:avLst/>
          </a:prstGeom>
          <a:noFill/>
          <a:ln w="127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('Enter the file name:  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'File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cannot be opened:', </a:t>
            </a:r>
            <a:r>
              <a:rPr lang="en-US" sz="24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4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quit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24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('Subject:')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'There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were',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'subject lines in', </a:t>
            </a:r>
            <a:r>
              <a:rPr lang="en-US" sz="24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66" name="Shape 366"/>
          <p:cNvSpPr txBox="1"/>
          <p:nvPr/>
        </p:nvSpPr>
        <p:spPr>
          <a:xfrm>
            <a:off x="633014" y="5988297"/>
            <a:ext cx="7502399" cy="261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the file name: </a:t>
            </a:r>
            <a:r>
              <a:rPr lang="en-US" sz="28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  <a:endParaRPr lang="en-US" sz="2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There were 1797 subject lines in </a:t>
            </a:r>
            <a:r>
              <a:rPr lang="en-US" sz="28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  <a:endParaRPr lang="en-US" sz="28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the file name: </a:t>
            </a:r>
            <a:r>
              <a:rPr lang="en-US" sz="28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</a:t>
            </a:r>
            <a:r>
              <a:rPr lang="en-US" sz="2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28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</a:t>
            </a:r>
            <a:r>
              <a:rPr lang="en-US" sz="2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boo boo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 cannot be opened: </a:t>
            </a:r>
            <a:r>
              <a:rPr lang="en-US" sz="28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</a:t>
            </a: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28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</a:t>
            </a: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boo boo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642975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Summary</a:t>
            </a:r>
          </a:p>
        </p:txBody>
      </p:sp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944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Secondary storage</a:t>
            </a:r>
          </a:p>
          <a:p>
            <a:pPr marL="685800" marR="0" lvl="0" indent="-39446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Opening a file - file handle</a:t>
            </a:r>
          </a:p>
          <a:p>
            <a:pPr marL="685800" marR="0" lvl="0" indent="-39446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 structure - newline character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Reading a file line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by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line with a </a:t>
            </a:r>
            <a:b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 loop</a:t>
            </a:r>
          </a:p>
        </p:txBody>
      </p:sp>
      <p:sp>
        <p:nvSpPr>
          <p:cNvPr id="373" name="Shape 373"/>
          <p:cNvSpPr txBox="1">
            <a:spLocks noGrp="1"/>
          </p:cNvSpPr>
          <p:nvPr>
            <p:ph type="body" idx="4294967295"/>
          </p:nvPr>
        </p:nvSpPr>
        <p:spPr>
          <a:xfrm>
            <a:off x="9529763" y="2603500"/>
            <a:ext cx="5268912" cy="41338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Searching for lines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Reading file names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Dealing with bad files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>
                <a:solidFill>
                  <a:srgbClr val="FFFF00"/>
                </a:solidFill>
              </a:rPr>
              <a:t>Acknowledgements / Contributions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1324001" y="2128838"/>
            <a:ext cx="6797699" cy="5986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These </a:t>
            </a:r>
            <a:r>
              <a:rPr lang="en-US" sz="1800" smtClean="0">
                <a:solidFill>
                  <a:srgbClr val="FFFFFF"/>
                </a:solidFill>
              </a:rPr>
              <a:t>slides </a:t>
            </a:r>
            <a:r>
              <a:rPr lang="en-US" sz="1800" dirty="0">
                <a:solidFill>
                  <a:srgbClr val="FFFFFF"/>
                </a:solidFill>
              </a:rPr>
              <a:t>are Copyright 2010-  Charles R. Severance (</a:t>
            </a:r>
            <a:r>
              <a:rPr lang="en-US" sz="1800" u="sng" dirty="0">
                <a:solidFill>
                  <a:srgbClr val="FFFF00"/>
                </a:solidFill>
                <a:hlinkClick r:id="rId3"/>
              </a:rPr>
              <a:t>www.dr-chuck.com</a:t>
            </a:r>
            <a:r>
              <a:rPr lang="en-US" sz="1800" dirty="0">
                <a:solidFill>
                  <a:srgbClr val="FFFFFF"/>
                </a:solidFill>
              </a:rPr>
              <a:t>) of the University of Michigan School of Information and </a:t>
            </a:r>
            <a:r>
              <a:rPr lang="en-US" sz="1800" u="sng" dirty="0">
                <a:solidFill>
                  <a:srgbClr val="FFFF00"/>
                </a:solidFill>
                <a:hlinkClick r:id="rId4"/>
              </a:rPr>
              <a:t>open.umich.edu</a:t>
            </a:r>
            <a:r>
              <a:rPr lang="en-US" sz="1800" dirty="0">
                <a:solidFill>
                  <a:srgbClr val="FFFFFF"/>
                </a:solidFill>
              </a:rPr>
              <a:t> and made available under a Creative Commons Attribution 4.0 License.  Please maintain this last slide in all copies of the document to comply with the attribution requirements of the license.  If you make a change, feel free to add your name and organization to the list of contributors on this page as you republish the materials.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Initial Development: Charles Severance, University of Michigan School of Information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… Insert new Contributors and Translators here</a:t>
            </a:r>
          </a:p>
        </p:txBody>
      </p:sp>
      <p:pic>
        <p:nvPicPr>
          <p:cNvPr id="380" name="Shape 38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7900" y="977621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Shape 38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897687" y="1155821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2" name="Shape 382"/>
          <p:cNvSpPr txBox="1"/>
          <p:nvPr/>
        </p:nvSpPr>
        <p:spPr>
          <a:xfrm>
            <a:off x="8704400" y="2190334"/>
            <a:ext cx="6797699" cy="59249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...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 Processing</a:t>
            </a:r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8939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text file can be thought of as a sequence of lines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1616050" y="3497450"/>
            <a:ext cx="12859499" cy="3479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Return-Path: &lt;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postmaster@collab.sakaiproject.org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Date: Sat, 5 Jan 2008 09:12:18 -0500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To: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source@collab.sakaiproject.org</a:t>
            </a:r>
            <a:endParaRPr lang="en-US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Subject: [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sakai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]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svn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commit: r39772 - content/branches/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4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Details:</a:t>
            </a:r>
            <a:r>
              <a:rPr lang="en-US" sz="24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http://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source.sakaiproject.org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viewsvn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/?view=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rev&amp;rev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=39772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3116263" y="7194550"/>
            <a:ext cx="96029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http://</a:t>
            </a:r>
            <a:r>
              <a:rPr lang="en-US" sz="3000" u="sng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www.py4e.com/code/mbox-short.txt</a:t>
            </a:r>
            <a:endParaRPr lang="en-US" sz="3000" u="sng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3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Opening a File</a:t>
            </a:r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we can read the contents of the file, we must tell Python which file we are going to work with and what we will be doing with the file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This is done with the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function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00FF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returns a 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 handle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a variable used to perform operations on the file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Similar to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 -&gt; Open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 a Word Processor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 </a:t>
            </a:r>
            <a:r>
              <a:rPr lang="en-US" sz="7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open()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1155700" y="3106015"/>
            <a:ext cx="12837675" cy="519988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1041400" lvl="1" indent="-371094">
              <a:buClr>
                <a:srgbClr val="FF7F00"/>
              </a:buClr>
              <a:buSzPct val="100000"/>
            </a:pPr>
            <a:r>
              <a:rPr lang="en-US" sz="3600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handle</a:t>
            </a: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 </a:t>
            </a:r>
            <a:r>
              <a:rPr lang="en-US" sz="360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6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filename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mode</a:t>
            </a: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600" u="none" strike="noStrike" cap="none" dirty="0" smtClean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1041400" marR="0" lvl="1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</a:pPr>
            <a:r>
              <a:rPr lang="en-US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returns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handle use to manipulate the file</a:t>
            </a:r>
          </a:p>
          <a:p>
            <a:pPr marL="1041400" marR="0" lvl="1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FF"/>
              </a:buClr>
              <a:buSzPct val="100000"/>
              <a:buFont typeface="Cabin"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filename is a string</a:t>
            </a:r>
          </a:p>
          <a:p>
            <a:pPr marL="1041400" marR="0" lvl="1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mode is optional and should be 'r' if we are planning to read the file and 'w' if we are going to write to the file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9998075" y="2874962"/>
            <a:ext cx="58292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fhand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', '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a Handle?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952500" y="2554275"/>
            <a:ext cx="14392275" cy="1660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mbox.txt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8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28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&lt;_</a:t>
            </a:r>
            <a:r>
              <a:rPr lang="en-US" sz="28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io.TextIOWrapper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name=</a:t>
            </a:r>
            <a:r>
              <a:rPr lang="en-US" sz="28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mbox.txt</a:t>
            </a:r>
            <a:r>
              <a:rPr lang="en-US" sz="28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 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mode='r' encoding='UTF-8'&gt;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pic>
        <p:nvPicPr>
          <p:cNvPr id="255" name="Shape 2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15276" y="4647657"/>
            <a:ext cx="7072312" cy="3462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Files are Missing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1422400" y="3076575"/>
            <a:ext cx="135339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stuff.txt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</a:t>
            </a:r>
            <a:r>
              <a:rPr lang="en-US" sz="3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File "&lt;</a:t>
            </a:r>
            <a:r>
              <a:rPr lang="en-US" sz="3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</a:t>
            </a:r>
            <a:r>
              <a:rPr lang="en-US" sz="3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FileNotFoundError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 [</a:t>
            </a:r>
            <a:r>
              <a:rPr lang="en-US" sz="36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Errno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2]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No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such file or directory: '</a:t>
            </a:r>
            <a:r>
              <a:rPr lang="en-US" sz="3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stuff.txt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7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newline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Character</a:t>
            </a:r>
          </a:p>
        </p:txBody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745966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use a special character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called the “</a:t>
            </a:r>
            <a:r>
              <a:rPr lang="en-US" sz="36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newline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indicate when a line ends 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represent it as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\n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 strings 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FF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Newline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still one character - not two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9294500" y="2748725"/>
            <a:ext cx="6691499" cy="5245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'Hello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World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!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World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!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World!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'X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Y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 Processing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1155700" y="2655721"/>
            <a:ext cx="13932000" cy="13335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text file can be thought of as a sequence of lines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1851475" y="3937000"/>
            <a:ext cx="13010999" cy="3479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Return-Path: &lt;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postmaster@collab.sakaiproject.org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Date: Sat, 5 Jan 2008 09:12:18 -0500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To: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source@collab.sakaiproject.org</a:t>
            </a:r>
            <a:endParaRPr lang="en-US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Subject: [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sakai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]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svn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commit: r39772 - content/branches/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4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Details:</a:t>
            </a:r>
            <a:r>
              <a:rPr lang="en-US" sz="24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http://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source.sakaiproject.org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viewsvn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/?view=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rev&amp;rev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=39772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1801</Words>
  <Application>Microsoft Macintosh PowerPoint</Application>
  <PresentationFormat>Custom</PresentationFormat>
  <Paragraphs>231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Title &amp; Subtitle</vt:lpstr>
      <vt:lpstr>Reading Files</vt:lpstr>
      <vt:lpstr>PowerPoint Presentation</vt:lpstr>
      <vt:lpstr>File Processing</vt:lpstr>
      <vt:lpstr>Opening a File</vt:lpstr>
      <vt:lpstr>Using open()</vt:lpstr>
      <vt:lpstr>What is a Handle?</vt:lpstr>
      <vt:lpstr>When Files are Missing</vt:lpstr>
      <vt:lpstr>The newline Character</vt:lpstr>
      <vt:lpstr>File Processing</vt:lpstr>
      <vt:lpstr>File Processing</vt:lpstr>
      <vt:lpstr>Reading Files in Python</vt:lpstr>
      <vt:lpstr>File Handle as a Sequence</vt:lpstr>
      <vt:lpstr>Counting Lines in a File</vt:lpstr>
      <vt:lpstr>Reading the *Whole* File</vt:lpstr>
      <vt:lpstr>Searching Through a File</vt:lpstr>
      <vt:lpstr>OOPS!</vt:lpstr>
      <vt:lpstr>OOPS!</vt:lpstr>
      <vt:lpstr>Searching Through a File (fixed)</vt:lpstr>
      <vt:lpstr>Skipping with continue</vt:lpstr>
      <vt:lpstr>Using in to Select Lines</vt:lpstr>
      <vt:lpstr>Prompt for File Name</vt:lpstr>
      <vt:lpstr>Bad File Names</vt:lpstr>
      <vt:lpstr>Summary</vt:lpstr>
      <vt:lpstr>Acknowledgements / Contributions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Files</dc:title>
  <cp:lastModifiedBy>Sue Blumenberg</cp:lastModifiedBy>
  <cp:revision>35</cp:revision>
  <dcterms:modified xsi:type="dcterms:W3CDTF">2017-04-18T06:19:05Z</dcterms:modified>
</cp:coreProperties>
</file>