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15" r:id="rId1"/>
  </p:sldMasterIdLst>
  <p:notesMasterIdLst>
    <p:notesMasterId r:id="rId64"/>
  </p:notesMasterIdLst>
  <p:sldIdLst>
    <p:sldId id="256" r:id="rId2"/>
    <p:sldId id="34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349" r:id="rId13"/>
    <p:sldId id="269" r:id="rId14"/>
    <p:sldId id="270" r:id="rId15"/>
    <p:sldId id="271" r:id="rId16"/>
    <p:sldId id="272" r:id="rId17"/>
    <p:sldId id="273" r:id="rId18"/>
    <p:sldId id="317" r:id="rId19"/>
    <p:sldId id="318" r:id="rId20"/>
    <p:sldId id="319" r:id="rId21"/>
    <p:sldId id="320" r:id="rId22"/>
    <p:sldId id="321" r:id="rId23"/>
    <p:sldId id="322" r:id="rId24"/>
    <p:sldId id="323" r:id="rId25"/>
    <p:sldId id="325" r:id="rId26"/>
    <p:sldId id="326" r:id="rId27"/>
    <p:sldId id="327" r:id="rId28"/>
    <p:sldId id="328" r:id="rId29"/>
    <p:sldId id="329" r:id="rId30"/>
    <p:sldId id="330" r:id="rId31"/>
    <p:sldId id="295" r:id="rId32"/>
    <p:sldId id="296" r:id="rId33"/>
    <p:sldId id="297" r:id="rId34"/>
    <p:sldId id="333" r:id="rId35"/>
    <p:sldId id="335" r:id="rId36"/>
    <p:sldId id="337" r:id="rId37"/>
    <p:sldId id="338" r:id="rId38"/>
    <p:sldId id="339" r:id="rId39"/>
    <p:sldId id="340" r:id="rId40"/>
    <p:sldId id="342" r:id="rId41"/>
    <p:sldId id="343" r:id="rId42"/>
    <p:sldId id="341" r:id="rId43"/>
    <p:sldId id="344" r:id="rId44"/>
    <p:sldId id="345" r:id="rId45"/>
    <p:sldId id="346" r:id="rId46"/>
    <p:sldId id="347" r:id="rId47"/>
    <p:sldId id="298" r:id="rId48"/>
    <p:sldId id="299" r:id="rId49"/>
    <p:sldId id="300" r:id="rId50"/>
    <p:sldId id="301" r:id="rId51"/>
    <p:sldId id="302" r:id="rId52"/>
    <p:sldId id="331" r:id="rId53"/>
    <p:sldId id="304" r:id="rId54"/>
    <p:sldId id="305" r:id="rId55"/>
    <p:sldId id="306" r:id="rId56"/>
    <p:sldId id="308" r:id="rId57"/>
    <p:sldId id="309" r:id="rId58"/>
    <p:sldId id="311" r:id="rId59"/>
    <p:sldId id="312" r:id="rId60"/>
    <p:sldId id="332" r:id="rId61"/>
    <p:sldId id="314" r:id="rId62"/>
    <p:sldId id="315" r:id="rId63"/>
  </p:sldIdLst>
  <p:sldSz cx="16256000" cy="9144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966"/>
    <a:srgbClr val="FF40FF"/>
    <a:srgbClr val="00F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90"/>
    <p:restoredTop sz="93522"/>
  </p:normalViewPr>
  <p:slideViewPr>
    <p:cSldViewPr snapToGrid="0" snapToObjects="1">
      <p:cViewPr varScale="1">
        <p:scale>
          <a:sx n="62" d="100"/>
          <a:sy n="62" d="100"/>
        </p:scale>
        <p:origin x="1184" y="192"/>
      </p:cViewPr>
      <p:guideLst>
        <p:guide orient="horz" pos="2880"/>
        <p:guide pos="5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notesMaster" Target="notesMasters/notesMaster1.xml"/><Relationship Id="rId65" Type="http://schemas.openxmlformats.org/officeDocument/2006/relationships/presProps" Target="presProps.xml"/><Relationship Id="rId66" Type="http://schemas.openxmlformats.org/officeDocument/2006/relationships/viewProps" Target="viewProps.xml"/><Relationship Id="rId67" Type="http://schemas.openxmlformats.org/officeDocument/2006/relationships/theme" Target="theme/theme1.xml"/><Relationship Id="rId68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lvl="1">
              <a:spcBef>
                <a:spcPts val="0"/>
              </a:spcBef>
            </a:pPr>
            <a:endParaRPr/>
          </a:p>
          <a:p>
            <a:pPr lvl="2">
              <a:spcBef>
                <a:spcPts val="0"/>
              </a:spcBef>
            </a:pPr>
            <a:endParaRPr/>
          </a:p>
          <a:p>
            <a:pPr lvl="3">
              <a:spcBef>
                <a:spcPts val="0"/>
              </a:spcBef>
            </a:pPr>
            <a:endParaRPr/>
          </a:p>
          <a:p>
            <a:pPr lvl="4">
              <a:spcBef>
                <a:spcPts val="0"/>
              </a:spcBef>
            </a:pPr>
            <a:endParaRPr/>
          </a:p>
          <a:p>
            <a:pPr lvl="5">
              <a:spcBef>
                <a:spcPts val="0"/>
              </a:spcBef>
            </a:pPr>
            <a:endParaRPr/>
          </a:p>
          <a:p>
            <a:pPr lvl="6">
              <a:spcBef>
                <a:spcPts val="0"/>
              </a:spcBef>
            </a:pPr>
            <a:endParaRPr/>
          </a:p>
          <a:p>
            <a:pPr lvl="7">
              <a:spcBef>
                <a:spcPts val="0"/>
              </a:spcBef>
            </a:pPr>
            <a:endParaRPr/>
          </a:p>
          <a:p>
            <a:pPr lvl="8">
              <a:spcBef>
                <a:spcPts val="0"/>
              </a:spcBef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903243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>
                <a:solidFill>
                  <a:schemeClr val="dk2"/>
                </a:solidFill>
              </a:rPr>
              <a:t>Note from Chuck.  If you are using these materials, you can remove the UM logo and replace it with your own, but please retain the CC-BY logo on the first page as well </a:t>
            </a:r>
            <a:r>
              <a:rPr lang="en-US">
                <a:solidFill>
                  <a:schemeClr val="dk2"/>
                </a:solidFill>
              </a:rPr>
              <a:t>as </a:t>
            </a:r>
            <a:r>
              <a:rPr lang="en-US" smtClean="0">
                <a:solidFill>
                  <a:schemeClr val="dk2"/>
                </a:solidFill>
              </a:rPr>
              <a:t>the</a:t>
            </a:r>
            <a:r>
              <a:rPr lang="en-US" baseline="0" smtClean="0">
                <a:solidFill>
                  <a:schemeClr val="dk2"/>
                </a:solidFill>
              </a:rPr>
              <a:t> acknowledgement page(s) at the end</a:t>
            </a:r>
            <a:r>
              <a:rPr lang="en-US" smtClean="0">
                <a:solidFill>
                  <a:schemeClr val="dk2"/>
                </a:solidFill>
              </a:rPr>
              <a:t>.</a:t>
            </a:r>
            <a:endParaRPr lang="en-US" dirty="0">
              <a:solidFill>
                <a:schemeClr val="dk2"/>
              </a:solidFill>
            </a:endParaRPr>
          </a:p>
        </p:txBody>
      </p:sp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0904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0" name="Shape 4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19324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6" name="Shape 4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06982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5" name="Shape 4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99577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2" name="Shape 4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9824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8" name="Shape 4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409799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6" name="Shape 4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5775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11743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558566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90877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3951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1" name="Shape 3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25796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14805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81868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81331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29914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68682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60321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28388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1943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25614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Shape 6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5" name="Shape 6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6225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0" name="Shape 3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73241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Shape 6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51" name="Shape 6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29015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Shape 6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58" name="Shape 6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78475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Shape 6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51" name="Shape 6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56191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Shape 6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6" name="Shape 6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79358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Shape 6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72" name="Shape 6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622215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Shape 6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1" name="Shape 6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988288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Shape 6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9" name="Shape 6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126220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Shape 6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6" name="Shape 6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722490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Shape 6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6" name="Shape 6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704737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Shape 7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1" name="Shape 7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8819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8" name="Shape 3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679281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Shape 7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7" name="Shape 7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387587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Shape 7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3" name="Shape 7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38157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Shape 7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45" name="Shape 7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944713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Shape 7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51" name="Shape 7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027267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Shape 7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64" name="Shape 7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401945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Shape 7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73" name="Shape 7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288911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Shape 7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73" name="Shape 7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419388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Shape 7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786" name="Shape 7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931692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Shape 7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2" name="Shape 7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1954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0" name="Shape 3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8356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7" name="Shape 3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56626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4" name="Shape 3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66035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1" name="Shape 4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92819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8" name="Shape 4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5834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pening Titll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1155700" y="1536700"/>
            <a:ext cx="13931900" cy="308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1155700" y="4711700"/>
            <a:ext cx="13931900" cy="105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342900" algn="ctr" rtl="0">
              <a:spcBef>
                <a:spcPts val="0"/>
              </a:spcBef>
              <a:spcAft>
                <a:spcPts val="0"/>
              </a:spcAft>
              <a:defRPr/>
            </a:lvl1pPr>
            <a:lvl2pPr marL="742950" lvl="1" indent="-285750" algn="ctr" rtl="0">
              <a:spcBef>
                <a:spcPts val="0"/>
              </a:spcBef>
              <a:spcAft>
                <a:spcPts val="0"/>
              </a:spcAft>
              <a:defRPr/>
            </a:lvl2pPr>
            <a:lvl3pPr marL="1143000" lvl="2" indent="-228600" algn="ctr" rtl="0">
              <a:spcBef>
                <a:spcPts val="0"/>
              </a:spcBef>
              <a:spcAft>
                <a:spcPts val="0"/>
              </a:spcAft>
              <a:defRPr/>
            </a:lvl3pPr>
            <a:lvl4pPr marL="1600200" lvl="3" indent="-228600" algn="ctr" rtl="0">
              <a:spcBef>
                <a:spcPts val="0"/>
              </a:spcBef>
              <a:spcAft>
                <a:spcPts val="0"/>
              </a:spcAft>
              <a:defRPr/>
            </a:lvl4pPr>
            <a:lvl5pPr marL="2057400" lvl="4" indent="-22860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xfrm>
            <a:off x="1155700" y="847164"/>
            <a:ext cx="13932000" cy="16927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45" name="Shape 245"/>
          <p:cNvSpPr txBox="1">
            <a:spLocks noGrp="1"/>
          </p:cNvSpPr>
          <p:nvPr>
            <p:ph type="body" idx="1" hasCustomPrompt="1"/>
          </p:nvPr>
        </p:nvSpPr>
        <p:spPr>
          <a:xfrm>
            <a:off x="1155700" y="2603500"/>
            <a:ext cx="13932000" cy="5702399"/>
          </a:xfrm>
          <a:prstGeom prst="rect">
            <a:avLst/>
          </a:prstGeom>
          <a:noFill/>
          <a:ln>
            <a:noFill/>
          </a:ln>
        </p:spPr>
        <p:txBody>
          <a:bodyPr lIns="91425" tIns="0" rIns="91440" bIns="0" anchor="t" anchorCtr="0"/>
          <a:lstStyle>
            <a:lvl1pPr marL="871538" lvl="0" indent="-301625" algn="l" rtl="0"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Font typeface="Arial" charset="0"/>
              <a:buChar char="•"/>
              <a:tabLst/>
              <a:defRPr sz="3200">
                <a:solidFill>
                  <a:schemeClr val="bg1"/>
                </a:solidFill>
              </a:defRPr>
            </a:lvl1pPr>
            <a:lvl2pPr marL="1212850" lvl="1" indent="-303213" algn="l" rtl="0"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Font typeface="Arial" charset="0"/>
              <a:buChar char="•"/>
              <a:tabLst/>
              <a:defRPr sz="3200">
                <a:solidFill>
                  <a:schemeClr val="bg1"/>
                </a:solidFill>
              </a:defRPr>
            </a:lvl2pPr>
            <a:lvl3pPr marL="1439863" lvl="2" indent="-285750" algn="l" rtl="0"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tabLst/>
              <a:defRPr sz="2800">
                <a:solidFill>
                  <a:schemeClr val="bg1"/>
                </a:solidFill>
              </a:defRPr>
            </a:lvl3pPr>
            <a:lvl4pPr marL="1600200" lvl="3" indent="-142494" algn="l" rtl="0"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4pPr>
            <a:lvl5pPr marL="1892300" lvl="4" indent="-142494" algn="l" rtl="0"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5pPr>
            <a:lvl6pPr marL="2349500" lvl="5" indent="-142494" algn="l" rtl="0"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6pPr>
            <a:lvl7pPr marL="2806700" lvl="6" indent="-142494" algn="l" rtl="0"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7pPr>
            <a:lvl8pPr marL="3263900" lvl="7" indent="-142494" algn="l" rtl="0"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8pPr>
            <a:lvl9pPr marL="3721100" lvl="8" indent="-142494" algn="l" rtl="0"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9pPr>
          </a:lstStyle>
          <a:p>
            <a:r>
              <a:rPr lang="en-US" dirty="0" smtClean="0"/>
              <a:t>First</a:t>
            </a:r>
          </a:p>
          <a:p>
            <a:pPr lvl="1"/>
            <a:r>
              <a:rPr lang="en-US" dirty="0" smtClean="0"/>
              <a:t>Second</a:t>
            </a:r>
          </a:p>
          <a:p>
            <a:pPr lvl="2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xfrm>
            <a:off x="1155700" y="847164"/>
            <a:ext cx="13932000" cy="16927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1119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091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1155700" y="833718"/>
            <a:ext cx="13932000" cy="17061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4100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1155700" y="1536700"/>
            <a:ext cx="13931900" cy="308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 dirty="0"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1155700" y="4711700"/>
            <a:ext cx="13931900" cy="105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ctr" rtl="0">
              <a:spcBef>
                <a:spcPts val="0"/>
              </a:spcBef>
              <a:spcAft>
                <a:spcPts val="0"/>
              </a:spcAft>
              <a:defRPr/>
            </a:lvl1pPr>
            <a:lvl2pPr marL="742950" marR="0" lvl="1" indent="-285750" algn="ctr" rtl="0">
              <a:spcBef>
                <a:spcPts val="0"/>
              </a:spcBef>
              <a:spcAft>
                <a:spcPts val="0"/>
              </a:spcAft>
              <a:defRPr/>
            </a:lvl2pPr>
            <a:lvl3pPr marL="1143000" marR="0" lvl="2" indent="-228600" algn="ctr" rtl="0">
              <a:spcBef>
                <a:spcPts val="0"/>
              </a:spcBef>
              <a:spcAft>
                <a:spcPts val="0"/>
              </a:spcAft>
              <a:defRPr/>
            </a:lvl3pPr>
            <a:lvl4pPr marL="1600200" marR="0" lvl="3" indent="-228600" algn="ctr" rtl="0">
              <a:spcBef>
                <a:spcPts val="0"/>
              </a:spcBef>
              <a:spcAft>
                <a:spcPts val="0"/>
              </a:spcAft>
              <a:defRPr/>
            </a:lvl4pPr>
            <a:lvl5pPr marL="2057400" marR="0" lvl="4" indent="-22860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16256000" cy="768096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/>
          <a:lstStyle>
            <a:lvl1pPr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endParaRPr lang="en-US" altLang="en-US" sz="3600" smtClean="0"/>
          </a:p>
        </p:txBody>
      </p:sp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0" y="8357616"/>
            <a:ext cx="16256000" cy="786384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/>
          <a:lstStyle>
            <a:lvl1pPr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endParaRPr lang="en-US" altLang="en-US" sz="3600" smtClean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713" r:id="rId2"/>
    <p:sldLayoutId id="2147483716" r:id="rId3"/>
    <p:sldLayoutId id="2147483717" r:id="rId4"/>
    <p:sldLayoutId id="2147483718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7200" b="0" i="0" u="none" strike="noStrike" cap="none">
          <a:solidFill>
            <a:srgbClr val="FFFF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3200" b="0" i="0" u="none" strike="noStrike" cap="none">
          <a:solidFill>
            <a:schemeClr val="bg1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docs.python.org/library/socket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xkcd.com/353/" TargetMode="External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hyperlink" Target="http://en.wikipedia.org/wiki/Internet_Protocol_Suite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en.wikipedia.org/wiki/Http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hyperlink" Target="http://www.youtube.com/watch?v=x2GylLq59rI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tools.ietf.org/html/rfc791" TargetMode="External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hyperlink" Target="http://en.wikipedia.org/wiki/Internet_Protocol_Suite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5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kitcowan/2103850699/" TargetMode="External"/><Relationship Id="rId4" Type="http://schemas.openxmlformats.org/officeDocument/2006/relationships/image" Target="../media/image5.jpg"/><Relationship Id="rId5" Type="http://schemas.openxmlformats.org/officeDocument/2006/relationships/image" Target="../media/image6.png"/><Relationship Id="rId6" Type="http://schemas.openxmlformats.org/officeDocument/2006/relationships/hyperlink" Target="http://en.wikipedia.org/wiki/Tin_can_telephone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5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nternet_socket" TargetMode="External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Web_scraping" TargetMode="External"/><Relationship Id="rId4" Type="http://schemas.openxmlformats.org/officeDocument/2006/relationships/hyperlink" Target="http://en.wikipedia.org/wiki/Web_crawler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1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en.wikipedia.org/wiki/TCP_and_UDP_port" TargetMode="Externa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-chuck.com" TargetMode="External"/><Relationship Id="rId4" Type="http://schemas.openxmlformats.org/officeDocument/2006/relationships/hyperlink" Target="http://open.umich.edu/" TargetMode="External"/><Relationship Id="rId5" Type="http://schemas.openxmlformats.org/officeDocument/2006/relationships/image" Target="../media/image2.jpg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hyperlink" Target="http://en.wikipedia.org/wiki/List_of_TCP_and_UDP_port_numbers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title"/>
          </p:nvPr>
        </p:nvSpPr>
        <p:spPr>
          <a:xfrm>
            <a:off x="1155700" y="1536700"/>
            <a:ext cx="13931900" cy="308609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7600" u="none" strike="noStrike" cap="none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Networked Programs</a:t>
            </a:r>
          </a:p>
        </p:txBody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1155700" y="4711700"/>
            <a:ext cx="13931900" cy="15494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48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Chapter 12</a:t>
            </a:r>
          </a:p>
        </p:txBody>
      </p:sp>
      <p:sp>
        <p:nvSpPr>
          <p:cNvPr id="7" name="Shape 206"/>
          <p:cNvSpPr txBox="1"/>
          <p:nvPr/>
        </p:nvSpPr>
        <p:spPr>
          <a:xfrm>
            <a:off x="2990025" y="6988169"/>
            <a:ext cx="9985799" cy="101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3200" u="none" strike="noStrike" cap="none" dirty="0" smtClean="0">
                <a:solidFill>
                  <a:srgbClr val="FFFF00"/>
                </a:solidFill>
                <a:latin typeface="Arial Regular" charset="0"/>
                <a:ea typeface="Arial Regular" charset="0"/>
                <a:cs typeface="Arial Regular" charset="0"/>
                <a:sym typeface="Cabin"/>
              </a:rPr>
              <a:t>Python for Everybody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3200" dirty="0" smtClean="0">
                <a:solidFill>
                  <a:srgbClr val="FFFF00"/>
                </a:solidFill>
                <a:latin typeface="Arial Regular" charset="0"/>
                <a:ea typeface="Arial Regular" charset="0"/>
                <a:cs typeface="Arial Regular" charset="0"/>
                <a:sym typeface="Cabin"/>
              </a:rPr>
              <a:t>www.py4e.com</a:t>
            </a:r>
            <a:endParaRPr lang="en-US" sz="3200" u="none" strike="noStrike" cap="none" dirty="0">
              <a:solidFill>
                <a:srgbClr val="FFFF00"/>
              </a:solidFill>
              <a:latin typeface="Arial Regular" charset="0"/>
              <a:ea typeface="Arial Regular" charset="0"/>
              <a:cs typeface="Arial Regular" charset="0"/>
              <a:sym typeface="Cabin"/>
            </a:endParaRPr>
          </a:p>
        </p:txBody>
      </p:sp>
      <p:pic>
        <p:nvPicPr>
          <p:cNvPr id="8" name="Shape 2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130212" y="7346944"/>
            <a:ext cx="1968500" cy="668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20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6325" y="6669169"/>
            <a:ext cx="1346100" cy="134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ct val="25000"/>
              <a:buFont typeface="Cabin"/>
              <a:buNone/>
            </a:pPr>
            <a:r>
              <a:rPr lang="en-US" sz="7800" u="none" strike="noStrike" cap="none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Sockets in Python</a:t>
            </a:r>
          </a:p>
        </p:txBody>
      </p:sp>
      <p:sp>
        <p:nvSpPr>
          <p:cNvPr id="411" name="Shape 411"/>
          <p:cNvSpPr txBox="1">
            <a:spLocks noGrp="1"/>
          </p:cNvSpPr>
          <p:nvPr>
            <p:ph type="body" idx="1"/>
          </p:nvPr>
        </p:nvSpPr>
        <p:spPr>
          <a:xfrm>
            <a:off x="1155700" y="2905299"/>
            <a:ext cx="13932000" cy="1334125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38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Python has built-in support for TCP Sockets</a:t>
            </a:r>
          </a:p>
        </p:txBody>
      </p:sp>
      <p:sp>
        <p:nvSpPr>
          <p:cNvPr id="412" name="Shape 412"/>
          <p:cNvSpPr txBox="1"/>
          <p:nvPr/>
        </p:nvSpPr>
        <p:spPr>
          <a:xfrm>
            <a:off x="1574800" y="3897300"/>
            <a:ext cx="14092799" cy="1755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3000" i="0" u="none" strike="noStrike" cap="none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import socket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3000" i="0" u="none" strike="noStrike" cap="none" dirty="0" err="1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mysock</a:t>
            </a:r>
            <a:r>
              <a:rPr lang="en-US" sz="3000" i="0" u="none" strike="noStrike" cap="none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-US" sz="3000" i="0" u="none" strike="noStrike" cap="none" dirty="0" err="1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socket.socket</a:t>
            </a:r>
            <a:r>
              <a:rPr lang="en-US" sz="3000" i="0" u="none" strike="noStrike" cap="none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-US" sz="3000" i="0" u="none" strike="noStrike" cap="none" dirty="0" err="1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socket.AF_INET</a:t>
            </a:r>
            <a:r>
              <a:rPr lang="en-US" sz="3000" i="0" u="none" strike="noStrike" cap="none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, </a:t>
            </a:r>
            <a:r>
              <a:rPr lang="en-US" sz="3000" i="0" u="none" strike="noStrike" cap="none" dirty="0" err="1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socket.SOCK_STREAM</a:t>
            </a:r>
            <a:r>
              <a:rPr lang="en-US" sz="3000" i="0" u="none" strike="noStrike" cap="none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</a:p>
          <a:p>
            <a:pPr lvl="0">
              <a:buClr>
                <a:srgbClr val="FFFF00"/>
              </a:buClr>
              <a:buSzPct val="25000"/>
            </a:pPr>
            <a:r>
              <a:rPr lang="en-US" sz="3000" i="0" u="none" strike="noStrike" cap="none" dirty="0" err="1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mysock.connect</a:t>
            </a:r>
            <a:r>
              <a:rPr lang="en-US" sz="3000" i="0" u="none" strike="noStrike" cap="none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( </a:t>
            </a:r>
            <a:r>
              <a:rPr lang="en-US" sz="3000" i="0" u="none" strike="noStrike" cap="none" dirty="0" smtClean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('</a:t>
            </a:r>
            <a:r>
              <a:rPr lang="en-US" sz="3000" dirty="0" smtClean="0">
                <a:solidFill>
                  <a:srgbClr val="FF00FF"/>
                </a:solidFill>
                <a:latin typeface="Courier"/>
                <a:ea typeface="Courier New"/>
                <a:cs typeface="Courier"/>
                <a:sym typeface="Courier New"/>
              </a:rPr>
              <a:t>data.pr4e.org</a:t>
            </a:r>
            <a:r>
              <a:rPr lang="en-US" sz="3000" i="0" u="none" strike="noStrike" cap="none" dirty="0" smtClean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',</a:t>
            </a:r>
            <a:r>
              <a:rPr lang="en-US" sz="3000" i="0" u="none" strike="noStrike" cap="none" dirty="0" smtClean="0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 </a:t>
            </a:r>
            <a:r>
              <a:rPr lang="en-US" sz="3000" i="0" u="none" strike="noStrike" cap="none" dirty="0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80</a:t>
            </a:r>
            <a:r>
              <a:rPr lang="en-US" sz="3000" i="0" u="none" strike="noStrike" cap="none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) )</a:t>
            </a:r>
          </a:p>
        </p:txBody>
      </p:sp>
      <p:sp>
        <p:nvSpPr>
          <p:cNvPr id="413" name="Shape 413"/>
          <p:cNvSpPr txBox="1"/>
          <p:nvPr/>
        </p:nvSpPr>
        <p:spPr>
          <a:xfrm>
            <a:off x="3212625" y="7430175"/>
            <a:ext cx="8963999" cy="6603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en-US" sz="3000" u="sng" strike="noStrike" cap="none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http://docs.python.org/library/socket.html</a:t>
            </a:r>
          </a:p>
        </p:txBody>
      </p:sp>
      <p:sp>
        <p:nvSpPr>
          <p:cNvPr id="414" name="Shape 414"/>
          <p:cNvSpPr txBox="1"/>
          <p:nvPr/>
        </p:nvSpPr>
        <p:spPr>
          <a:xfrm>
            <a:off x="3117850" y="6388100"/>
            <a:ext cx="1079400" cy="6603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3800" u="none" strike="noStrike" cap="none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Host</a:t>
            </a:r>
          </a:p>
        </p:txBody>
      </p:sp>
      <p:sp>
        <p:nvSpPr>
          <p:cNvPr id="415" name="Shape 415"/>
          <p:cNvSpPr txBox="1"/>
          <p:nvPr/>
        </p:nvSpPr>
        <p:spPr>
          <a:xfrm>
            <a:off x="10909300" y="6388100"/>
            <a:ext cx="976199" cy="6603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3800" u="none" strike="noStrike" cap="none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Port</a:t>
            </a:r>
          </a:p>
        </p:txBody>
      </p:sp>
      <p:cxnSp>
        <p:nvCxnSpPr>
          <p:cNvPr id="416" name="Shape 416"/>
          <p:cNvCxnSpPr/>
          <p:nvPr/>
        </p:nvCxnSpPr>
        <p:spPr>
          <a:xfrm flipH="1">
            <a:off x="4404840" y="5653200"/>
            <a:ext cx="2089198" cy="991985"/>
          </a:xfrm>
          <a:prstGeom prst="straightConnector1">
            <a:avLst/>
          </a:prstGeom>
          <a:noFill/>
          <a:ln w="101600" cap="rnd" cmpd="sng">
            <a:solidFill>
              <a:srgbClr val="FF00FF"/>
            </a:solidFill>
            <a:prstDash val="solid"/>
            <a:miter/>
            <a:headEnd type="stealth" w="med" len="med"/>
            <a:tailEnd type="none" w="med" len="med"/>
          </a:ln>
        </p:spPr>
      </p:cxnSp>
      <p:cxnSp>
        <p:nvCxnSpPr>
          <p:cNvPr id="417" name="Shape 417"/>
          <p:cNvCxnSpPr/>
          <p:nvPr/>
        </p:nvCxnSpPr>
        <p:spPr>
          <a:xfrm>
            <a:off x="9714530" y="5647015"/>
            <a:ext cx="988949" cy="998170"/>
          </a:xfrm>
          <a:prstGeom prst="straightConnector1">
            <a:avLst/>
          </a:prstGeom>
          <a:noFill/>
          <a:ln w="101600" cap="rnd" cmpd="sng">
            <a:solidFill>
              <a:srgbClr val="00FF00"/>
            </a:solidFill>
            <a:prstDash val="solid"/>
            <a:miter/>
            <a:headEnd type="stealth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 txBox="1"/>
          <p:nvPr/>
        </p:nvSpPr>
        <p:spPr>
          <a:xfrm>
            <a:off x="11607800" y="4254500"/>
            <a:ext cx="4557899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3400" u="sng" strike="noStrike" cap="none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http://xkcd.com/353/</a:t>
            </a:r>
          </a:p>
        </p:txBody>
      </p:sp>
      <p:pic>
        <p:nvPicPr>
          <p:cNvPr id="423" name="Shape 4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7701" y="801611"/>
            <a:ext cx="6115050" cy="7527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D966"/>
                </a:solidFill>
              </a:rPr>
              <a:t>Application Protocols</a:t>
            </a:r>
            <a:endParaRPr lang="en-US" dirty="0">
              <a:solidFill>
                <a:srgbClr val="FFD9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42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7600" u="none" strike="noStrike" cap="none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Application Protocol </a:t>
            </a:r>
          </a:p>
        </p:txBody>
      </p:sp>
      <p:sp>
        <p:nvSpPr>
          <p:cNvPr id="429" name="Shape 429"/>
          <p:cNvSpPr txBox="1">
            <a:spLocks noGrp="1"/>
          </p:cNvSpPr>
          <p:nvPr>
            <p:ph type="body" idx="1"/>
          </p:nvPr>
        </p:nvSpPr>
        <p:spPr>
          <a:xfrm>
            <a:off x="1155700" y="2603500"/>
            <a:ext cx="7493000" cy="570239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457200" marR="0" lvl="0" indent="-44450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Font typeface="Cabin"/>
            </a:pPr>
            <a:r>
              <a:rPr lang="en-US" sz="34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Since TCP (and Python) gives us a reliable </a:t>
            </a:r>
            <a:r>
              <a:rPr lang="en-US" sz="34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socket</a:t>
            </a:r>
            <a:r>
              <a:rPr lang="en-US" sz="34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, what </a:t>
            </a:r>
            <a:r>
              <a:rPr lang="en-US" sz="34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d</a:t>
            </a:r>
            <a:r>
              <a:rPr lang="en-US" sz="34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 we want to do with the </a:t>
            </a:r>
            <a:r>
              <a:rPr lang="en-US" sz="34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socket</a:t>
            </a:r>
            <a:r>
              <a:rPr lang="en-US" sz="34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?  What problem do we want to solve?</a:t>
            </a:r>
          </a:p>
          <a:p>
            <a:pPr marL="457200" marR="0" lvl="0" indent="-444500" algn="l" rtl="0">
              <a:lnSpc>
                <a:spcPct val="100000"/>
              </a:lnSpc>
              <a:spcBef>
                <a:spcPts val="3500"/>
              </a:spcBef>
              <a:spcAft>
                <a:spcPts val="1000"/>
              </a:spcAft>
              <a:buSzPct val="100000"/>
              <a:buFont typeface="Cabin"/>
            </a:pPr>
            <a:r>
              <a:rPr lang="en-US" sz="34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Application Protocols</a:t>
            </a:r>
          </a:p>
          <a:p>
            <a:pPr marL="469900" marR="0" lvl="1" indent="0" algn="l" rtl="0">
              <a:lnSpc>
                <a:spcPct val="100000"/>
              </a:lnSpc>
              <a:spcBef>
                <a:spcPts val="3500"/>
              </a:spcBef>
              <a:spcAft>
                <a:spcPts val="1000"/>
              </a:spcAft>
              <a:buSzPct val="100000"/>
              <a:buNone/>
            </a:pPr>
            <a:r>
              <a:rPr lang="en-US" sz="34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-  Mail</a:t>
            </a:r>
          </a:p>
          <a:p>
            <a:pPr marL="469900" marR="0" lvl="1" indent="0" algn="l" rtl="0">
              <a:lnSpc>
                <a:spcPct val="100000"/>
              </a:lnSpc>
              <a:spcBef>
                <a:spcPts val="3500"/>
              </a:spcBef>
              <a:spcAft>
                <a:spcPts val="1000"/>
              </a:spcAft>
              <a:buSzPct val="100000"/>
              <a:buNone/>
            </a:pPr>
            <a:r>
              <a:rPr lang="en-US" sz="34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-  World Wide Web</a:t>
            </a:r>
          </a:p>
        </p:txBody>
      </p:sp>
      <p:pic>
        <p:nvPicPr>
          <p:cNvPr id="430" name="Shape 4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09100" y="2806700"/>
            <a:ext cx="6007100" cy="4698999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Shape 431"/>
          <p:cNvSpPr txBox="1"/>
          <p:nvPr/>
        </p:nvSpPr>
        <p:spPr>
          <a:xfrm>
            <a:off x="9613900" y="3390900"/>
            <a:ext cx="5410200" cy="673099"/>
          </a:xfrm>
          <a:prstGeom prst="rect">
            <a:avLst/>
          </a:prstGeom>
          <a:noFill/>
          <a:ln w="25400" cap="rnd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Shape 432"/>
          <p:cNvSpPr txBox="1"/>
          <p:nvPr/>
        </p:nvSpPr>
        <p:spPr>
          <a:xfrm>
            <a:off x="7934325" y="7610950"/>
            <a:ext cx="8152200" cy="914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24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Source: </a:t>
            </a:r>
            <a:r>
              <a:rPr lang="en-US" sz="2400" u="sng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4"/>
              </a:rPr>
              <a:t>http://en.wikipedia.org/wiki/Internet_Protocol_Suite</a:t>
            </a:r>
            <a:r>
              <a:rPr lang="en-US" sz="24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6600" u="none" strike="noStrike" cap="none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HTTP - Hypertext Trans</a:t>
            </a:r>
            <a:r>
              <a:rPr lang="en-US" sz="6600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fer</a:t>
            </a:r>
            <a:r>
              <a:rPr lang="en-US" sz="6600" u="none" strike="noStrike" cap="none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Protocol</a:t>
            </a:r>
          </a:p>
        </p:txBody>
      </p:sp>
      <p:sp>
        <p:nvSpPr>
          <p:cNvPr id="438" name="Shape 43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Font typeface="Cabin"/>
            </a:pP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The dominant Application Layer Protocol on the Internet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3500"/>
              </a:spcBef>
              <a:spcAft>
                <a:spcPts val="1000"/>
              </a:spcAft>
              <a:buSzPct val="100000"/>
              <a:buFont typeface="Cabin"/>
            </a:pP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Invented for the Web - to Retrieve HTML,  Images, Documents, </a:t>
            </a:r>
            <a:r>
              <a:rPr lang="en-US" sz="3600" u="none" strike="noStrike" cap="none" dirty="0" err="1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etc.</a:t>
            </a:r>
            <a:endParaRPr lang="en-US" sz="36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3500"/>
              </a:spcBef>
              <a:spcAft>
                <a:spcPts val="1000"/>
              </a:spcAft>
              <a:buSzPct val="100000"/>
              <a:buFont typeface="Cabin"/>
            </a:pP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Extended </a:t>
            </a:r>
            <a:r>
              <a:rPr lang="en-US" sz="36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to </a:t>
            </a:r>
            <a:r>
              <a:rPr lang="en-US" sz="360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retrieve </a:t>
            </a:r>
            <a:r>
              <a:rPr lang="en-US" sz="3600" u="none" strike="noStrike" cap="none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data </a:t>
            </a: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in addition to documents - RSS, Web Services, etc.  </a:t>
            </a:r>
            <a:r>
              <a:rPr lang="en-US" sz="3600" u="none" strike="noStrike" cap="none" dirty="0" err="1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Basic</a:t>
            </a: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Concept - Make a Connection - Request a document - Retrieve the Document - Close the Connection</a:t>
            </a:r>
          </a:p>
        </p:txBody>
      </p:sp>
      <p:sp>
        <p:nvSpPr>
          <p:cNvPr id="439" name="Shape 439"/>
          <p:cNvSpPr txBox="1"/>
          <p:nvPr/>
        </p:nvSpPr>
        <p:spPr>
          <a:xfrm>
            <a:off x="4773597" y="7473950"/>
            <a:ext cx="7368900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3000" u="sng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http://en.wikipedia.org/wiki/Http</a:t>
            </a:r>
            <a:r>
              <a:rPr lang="en-US" sz="30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 txBox="1">
            <a:spLocks noGrp="1"/>
          </p:cNvSpPr>
          <p:nvPr>
            <p:ph type="title"/>
          </p:nvPr>
        </p:nvSpPr>
        <p:spPr>
          <a:xfrm>
            <a:off x="1155700" y="847164"/>
            <a:ext cx="13084537" cy="169273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7400" u="none" strike="noStrike" cap="none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HTTP</a:t>
            </a:r>
          </a:p>
        </p:txBody>
      </p:sp>
      <p:sp>
        <p:nvSpPr>
          <p:cNvPr id="445" name="Shape 445"/>
          <p:cNvSpPr txBox="1">
            <a:spLocks noGrp="1"/>
          </p:cNvSpPr>
          <p:nvPr>
            <p:ph type="body" idx="4294967295"/>
          </p:nvPr>
        </p:nvSpPr>
        <p:spPr>
          <a:xfrm>
            <a:off x="1155800" y="2539899"/>
            <a:ext cx="13931900" cy="4021077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The </a:t>
            </a:r>
            <a:r>
              <a:rPr lang="en-US" sz="4700" u="none" strike="noStrike" cap="none" dirty="0" err="1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H</a:t>
            </a:r>
            <a:r>
              <a:rPr lang="en-US" sz="4700" u="none" strike="noStrike" cap="none" dirty="0" err="1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yper</a:t>
            </a:r>
            <a:r>
              <a:rPr lang="en-US" sz="4700" u="none" strike="noStrike" cap="none" dirty="0" err="1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</a:t>
            </a:r>
            <a:r>
              <a:rPr lang="en-US" sz="4700" u="none" strike="noStrike" cap="none" dirty="0" err="1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ext</a:t>
            </a:r>
            <a:r>
              <a:rPr lang="en-US" sz="4700" u="none" strike="noStrike" cap="none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-US" sz="4700" u="none" strike="noStrike" cap="none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</a:t>
            </a:r>
            <a:r>
              <a:rPr lang="en-US" sz="47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rans</a:t>
            </a:r>
            <a:r>
              <a:rPr lang="en-US" sz="47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fer</a:t>
            </a:r>
            <a:r>
              <a:rPr lang="en-US" sz="47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-US" sz="4700" u="none" strike="noStrike" cap="none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</a:t>
            </a:r>
            <a:r>
              <a:rPr lang="en-US" sz="47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rotocol is the set of rules to allow browsers to retrieve web documents from servers over the Internet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 txBox="1">
            <a:spLocks noGrp="1"/>
          </p:cNvSpPr>
          <p:nvPr>
            <p:ph type="title"/>
          </p:nvPr>
        </p:nvSpPr>
        <p:spPr>
          <a:xfrm>
            <a:off x="1155700" y="847164"/>
            <a:ext cx="11987654" cy="169273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7400" u="none" strike="noStrike" cap="none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What is a Protocol?</a:t>
            </a:r>
          </a:p>
        </p:txBody>
      </p:sp>
      <p:sp>
        <p:nvSpPr>
          <p:cNvPr id="451" name="Shape 451"/>
          <p:cNvSpPr txBox="1">
            <a:spLocks noGrp="1"/>
          </p:cNvSpPr>
          <p:nvPr>
            <p:ph type="body" idx="1"/>
          </p:nvPr>
        </p:nvSpPr>
        <p:spPr>
          <a:xfrm>
            <a:off x="1155700" y="2603500"/>
            <a:ext cx="9550400" cy="570239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457200" marR="0" lvl="0" indent="-44450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Font typeface="Cabin"/>
            </a:pPr>
            <a:r>
              <a:rPr lang="en-US" sz="34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 set of rules that all parties follow so we can predict each other</a:t>
            </a:r>
            <a:r>
              <a:rPr lang="en-US" sz="340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’</a:t>
            </a:r>
            <a:r>
              <a:rPr lang="en-US" sz="34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 behavior</a:t>
            </a:r>
          </a:p>
          <a:p>
            <a:pPr marL="457200" marR="0" lvl="0" indent="-444500" algn="l" rtl="0">
              <a:lnSpc>
                <a:spcPct val="100000"/>
              </a:lnSpc>
              <a:spcBef>
                <a:spcPts val="3500"/>
              </a:spcBef>
              <a:spcAft>
                <a:spcPts val="1000"/>
              </a:spcAft>
              <a:buSzPct val="100000"/>
              <a:buFont typeface="Cabin"/>
            </a:pPr>
            <a:r>
              <a:rPr lang="en-US" sz="34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And not bump into each other</a:t>
            </a:r>
          </a:p>
          <a:p>
            <a:pPr marL="927100" marR="0" lvl="1" indent="-457200" algn="l" rtl="0">
              <a:lnSpc>
                <a:spcPct val="100000"/>
              </a:lnSpc>
              <a:spcBef>
                <a:spcPts val="3500"/>
              </a:spcBef>
              <a:spcAft>
                <a:spcPts val="1000"/>
              </a:spcAft>
              <a:buSzPct val="100000"/>
              <a:buFontTx/>
              <a:buChar char="-"/>
            </a:pPr>
            <a:r>
              <a:rPr lang="en-US" sz="34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On two-way roads in USA, drive on the right</a:t>
            </a:r>
            <a:r>
              <a:rPr lang="en-US" sz="34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-</a:t>
            </a:r>
            <a:r>
              <a:rPr lang="en-US" sz="34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hand side of the road</a:t>
            </a:r>
          </a:p>
          <a:p>
            <a:pPr marL="927100" marR="0" lvl="1" indent="-457200" algn="l" rtl="0">
              <a:lnSpc>
                <a:spcPct val="100000"/>
              </a:lnSpc>
              <a:spcBef>
                <a:spcPts val="3500"/>
              </a:spcBef>
              <a:spcAft>
                <a:spcPts val="1000"/>
              </a:spcAft>
              <a:buSzPct val="100000"/>
              <a:buFontTx/>
              <a:buChar char="-"/>
            </a:pPr>
            <a:r>
              <a:rPr lang="en-US" sz="34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On two-way roads in the UK, drive on the left</a:t>
            </a:r>
            <a:r>
              <a:rPr lang="en-US" sz="34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-</a:t>
            </a:r>
            <a:r>
              <a:rPr lang="en-US" sz="34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hand side of the road</a:t>
            </a:r>
          </a:p>
        </p:txBody>
      </p:sp>
      <p:pic>
        <p:nvPicPr>
          <p:cNvPr id="452" name="Shape 4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17311" y="2413000"/>
            <a:ext cx="4065586" cy="2552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Shape 4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512550" y="5549900"/>
            <a:ext cx="4070350" cy="2857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 txBox="1"/>
          <p:nvPr/>
        </p:nvSpPr>
        <p:spPr>
          <a:xfrm>
            <a:off x="3178175" y="1879600"/>
            <a:ext cx="9167700" cy="6477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ourier New"/>
              <a:buNone/>
            </a:pPr>
            <a:r>
              <a:rPr lang="en-US" sz="3600" b="0" i="0" u="none" strike="noStrike" cap="none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http://</a:t>
            </a:r>
            <a:r>
              <a:rPr lang="en-US" sz="3600" b="0" i="0" u="none" strike="noStrike" cap="none">
                <a:solidFill>
                  <a:srgbClr val="FF00FF"/>
                </a:solidFill>
                <a:latin typeface="Courier"/>
                <a:ea typeface="Courier New"/>
                <a:cs typeface="Courier"/>
                <a:sym typeface="Courier New"/>
              </a:rPr>
              <a:t>www.dr-chuck.com</a:t>
            </a:r>
            <a:r>
              <a:rPr lang="en-US" sz="3600" b="0" i="0" u="none" strike="noStrike" cap="none">
                <a:solidFill>
                  <a:srgbClr val="FF7F00"/>
                </a:solidFill>
                <a:latin typeface="Courier"/>
                <a:ea typeface="Courier New"/>
                <a:cs typeface="Courier"/>
                <a:sym typeface="Courier New"/>
              </a:rPr>
              <a:t>/page1.htm</a:t>
            </a:r>
          </a:p>
        </p:txBody>
      </p:sp>
      <p:sp>
        <p:nvSpPr>
          <p:cNvPr id="460" name="Shape 460"/>
          <p:cNvSpPr txBox="1"/>
          <p:nvPr/>
        </p:nvSpPr>
        <p:spPr>
          <a:xfrm>
            <a:off x="3091637" y="2895600"/>
            <a:ext cx="1722300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3600" u="none" strike="noStrike" cap="none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protocol</a:t>
            </a:r>
          </a:p>
        </p:txBody>
      </p:sp>
      <p:sp>
        <p:nvSpPr>
          <p:cNvPr id="461" name="Shape 461"/>
          <p:cNvSpPr txBox="1"/>
          <p:nvPr/>
        </p:nvSpPr>
        <p:spPr>
          <a:xfrm>
            <a:off x="6805611" y="2895600"/>
            <a:ext cx="923999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3600" u="none" strike="noStrike" cap="none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host</a:t>
            </a:r>
          </a:p>
        </p:txBody>
      </p:sp>
      <p:sp>
        <p:nvSpPr>
          <p:cNvPr id="462" name="Shape 462"/>
          <p:cNvSpPr txBox="1"/>
          <p:nvPr/>
        </p:nvSpPr>
        <p:spPr>
          <a:xfrm>
            <a:off x="9825800" y="2895600"/>
            <a:ext cx="2412000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en-US" sz="36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document</a:t>
            </a:r>
          </a:p>
        </p:txBody>
      </p:sp>
      <p:pic>
        <p:nvPicPr>
          <p:cNvPr id="463" name="Shape 4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08618" y="4194074"/>
            <a:ext cx="3736182" cy="3444975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Shape 464"/>
          <p:cNvSpPr txBox="1"/>
          <p:nvPr/>
        </p:nvSpPr>
        <p:spPr>
          <a:xfrm>
            <a:off x="11995150" y="6191250"/>
            <a:ext cx="3244850" cy="1143000"/>
          </a:xfrm>
          <a:prstGeom prst="rect">
            <a:avLst/>
          </a:prstGeom>
          <a:solidFill>
            <a:srgbClr val="000000">
              <a:alpha val="52549"/>
            </a:srgbClr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36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Robert Cailliau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36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CERN</a:t>
            </a:r>
          </a:p>
        </p:txBody>
      </p:sp>
      <p:sp>
        <p:nvSpPr>
          <p:cNvPr id="465" name="Shape 465"/>
          <p:cNvSpPr txBox="1"/>
          <p:nvPr/>
        </p:nvSpPr>
        <p:spPr>
          <a:xfrm>
            <a:off x="1465598" y="5835650"/>
            <a:ext cx="9559500" cy="6095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3500" u="sng" strike="noStrike" cap="none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4"/>
              </a:rPr>
              <a:t>http://www.youtube.com/watch?v=x2GylLq59rI</a:t>
            </a:r>
          </a:p>
        </p:txBody>
      </p:sp>
      <p:sp>
        <p:nvSpPr>
          <p:cNvPr id="466" name="Shape 466"/>
          <p:cNvSpPr txBox="1"/>
          <p:nvPr/>
        </p:nvSpPr>
        <p:spPr>
          <a:xfrm>
            <a:off x="1659712" y="6813348"/>
            <a:ext cx="2216099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36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1:17 - 2:19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7401">
                <a:solidFill>
                  <a:srgbClr val="FFD966"/>
                </a:solidFill>
              </a:rPr>
              <a:t>Getting Data From The Server</a:t>
            </a:r>
          </a:p>
        </p:txBody>
      </p:sp>
      <p:sp>
        <p:nvSpPr>
          <p:cNvPr id="43010" name="Rectangle 2"/>
          <p:cNvSpPr>
            <a:spLocks noGrp="1" noChangeArrowheads="1"/>
          </p:cNvSpPr>
          <p:nvPr>
            <p:ph idx="1"/>
          </p:nvPr>
        </p:nvSpPr>
        <p:spPr>
          <a:xfrm>
            <a:off x="1155700" y="3174666"/>
            <a:ext cx="13932000" cy="4194407"/>
          </a:xfrm>
        </p:spPr>
        <p:txBody>
          <a:bodyPr/>
          <a:lstStyle/>
          <a:p>
            <a:pPr marL="749309">
              <a:defRPr/>
            </a:pPr>
            <a:r>
              <a:rPr lang="en-US" altLang="en-US" sz="3401"/>
              <a:t>Each time the user clicks on an anchor tag with an href= value to switch to a new page, the browser makes a connection to the web server and issues a </a:t>
            </a:r>
            <a:r>
              <a:rPr lang="ja-JP" altLang="en-US" sz="3401">
                <a:latin typeface="Arial" charset="0"/>
              </a:rPr>
              <a:t>“</a:t>
            </a:r>
            <a:r>
              <a:rPr lang="en-US" altLang="ja-JP" sz="3401"/>
              <a:t>GET</a:t>
            </a:r>
            <a:r>
              <a:rPr lang="ja-JP" altLang="en-US" sz="3401">
                <a:latin typeface="Arial" charset="0"/>
              </a:rPr>
              <a:t>”</a:t>
            </a:r>
            <a:r>
              <a:rPr lang="en-US" altLang="ja-JP" sz="3401"/>
              <a:t> request - to GET the content of the page at the specified URL</a:t>
            </a:r>
          </a:p>
          <a:p>
            <a:pPr marL="749309">
              <a:defRPr/>
            </a:pPr>
            <a:r>
              <a:rPr lang="en-US" altLang="en-US" sz="3401"/>
              <a:t>The server returns the HTML document to the browser, which formats and displays the document to the user</a:t>
            </a:r>
          </a:p>
        </p:txBody>
      </p:sp>
    </p:spTree>
    <p:extLst>
      <p:ext uri="{BB962C8B-B14F-4D97-AF65-F5344CB8AC3E}">
        <p14:creationId xmlns:p14="http://schemas.microsoft.com/office/powerpoint/2010/main" val="128715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55600" y="4608690"/>
            <a:ext cx="15544800" cy="39624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5401">
                <a:solidFill>
                  <a:srgbClr val="0000FF"/>
                </a:solidFill>
                <a:ea typeface="ＭＳ Ｐゴシック" charset="-128"/>
              </a:rPr>
              <a:t>Browser</a:t>
            </a:r>
            <a:endParaRPr lang="en-US" altLang="en-US" sz="5401"/>
          </a:p>
        </p:txBody>
      </p:sp>
      <p:pic>
        <p:nvPicPr>
          <p:cNvPr id="1229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934" y="2853269"/>
            <a:ext cx="1645356" cy="1244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3"/>
          <p:cNvSpPr>
            <a:spLocks/>
          </p:cNvSpPr>
          <p:nvPr/>
        </p:nvSpPr>
        <p:spPr bwMode="auto">
          <a:xfrm>
            <a:off x="6297280" y="702614"/>
            <a:ext cx="3297377" cy="1600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5200">
                <a:solidFill>
                  <a:srgbClr val="0000FF"/>
                </a:solidFill>
                <a:ea typeface="ＭＳ Ｐゴシック" charset="-128"/>
              </a:rPr>
              <a:t>Web Server</a:t>
            </a:r>
          </a:p>
          <a:p>
            <a:pPr algn="ctr" eaLnBrk="1" hangingPunct="1">
              <a:defRPr/>
            </a:pPr>
            <a:endParaRPr lang="en-US" altLang="en-US" sz="5200">
              <a:solidFill>
                <a:srgbClr val="0000FF"/>
              </a:solidFill>
              <a:ea typeface="ＭＳ Ｐゴシック" charset="-128"/>
            </a:endParaRPr>
          </a:p>
        </p:txBody>
      </p:sp>
      <p:pic>
        <p:nvPicPr>
          <p:cNvPr id="1229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90" y="5243689"/>
            <a:ext cx="4978400" cy="29464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0188" name="Rectangle 12"/>
          <p:cNvSpPr>
            <a:spLocks/>
          </p:cNvSpPr>
          <p:nvPr/>
        </p:nvSpPr>
        <p:spPr bwMode="auto">
          <a:xfrm>
            <a:off x="7315201" y="1763891"/>
            <a:ext cx="1270000" cy="544688"/>
          </a:xfrm>
          <a:prstGeom prst="rect">
            <a:avLst/>
          </a:prstGeom>
          <a:solidFill>
            <a:srgbClr val="0000FF"/>
          </a:solidFill>
          <a:ln>
            <a:noFill/>
          </a:ln>
          <a:extLst/>
        </p:spPr>
        <p:txBody>
          <a:bodyPr lIns="0" tIns="0" rIns="0" bIns="0" anchor="ctr"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60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80</a:t>
            </a:r>
          </a:p>
        </p:txBody>
      </p:sp>
    </p:spTree>
    <p:extLst>
      <p:ext uri="{BB962C8B-B14F-4D97-AF65-F5344CB8AC3E}">
        <p14:creationId xmlns:p14="http://schemas.microsoft.com/office/powerpoint/2010/main" val="138537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178" y="905084"/>
            <a:ext cx="8277906" cy="3096919"/>
          </a:xfrm>
        </p:spPr>
        <p:txBody>
          <a:bodyPr/>
          <a:lstStyle/>
          <a:p>
            <a:r>
              <a:rPr lang="en-US" dirty="0" smtClean="0">
                <a:solidFill>
                  <a:srgbClr val="FFD966"/>
                </a:solidFill>
              </a:rPr>
              <a:t>A Free Book on Network Architecture</a:t>
            </a:r>
            <a:endParaRPr lang="en-US" dirty="0">
              <a:solidFill>
                <a:srgbClr val="FFD9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5137187"/>
            <a:ext cx="7523126" cy="3122806"/>
          </a:xfrm>
        </p:spPr>
        <p:txBody>
          <a:bodyPr/>
          <a:lstStyle/>
          <a:p>
            <a:r>
              <a:rPr lang="en-US" dirty="0" smtClean="0"/>
              <a:t>If you find this topic area interesting and/or need more detail</a:t>
            </a:r>
          </a:p>
          <a:p>
            <a:r>
              <a:rPr lang="en-US" dirty="0" err="1" smtClean="0"/>
              <a:t>www.net-intro.com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735" y="1297172"/>
            <a:ext cx="4506035" cy="644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2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55600" y="4608690"/>
            <a:ext cx="15544800" cy="39624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5401">
                <a:solidFill>
                  <a:srgbClr val="0000FF"/>
                </a:solidFill>
                <a:ea typeface="ＭＳ Ｐゴシック" charset="-128"/>
              </a:rPr>
              <a:t>Browser</a:t>
            </a:r>
            <a:endParaRPr lang="en-US" altLang="en-US" sz="5401"/>
          </a:p>
        </p:txBody>
      </p:sp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934" y="2853269"/>
            <a:ext cx="1645356" cy="1244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3"/>
          <p:cNvSpPr>
            <a:spLocks/>
          </p:cNvSpPr>
          <p:nvPr/>
        </p:nvSpPr>
        <p:spPr bwMode="auto">
          <a:xfrm>
            <a:off x="6297280" y="702614"/>
            <a:ext cx="3297377" cy="1600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5200">
                <a:solidFill>
                  <a:srgbClr val="0000FF"/>
                </a:solidFill>
                <a:ea typeface="ＭＳ Ｐゴシック" charset="-128"/>
              </a:rPr>
              <a:t>Web Server</a:t>
            </a:r>
          </a:p>
          <a:p>
            <a:pPr algn="ctr" eaLnBrk="1" hangingPunct="1">
              <a:defRPr/>
            </a:pPr>
            <a:endParaRPr lang="en-US" altLang="en-US" sz="5200">
              <a:solidFill>
                <a:srgbClr val="0000FF"/>
              </a:solidFill>
              <a:ea typeface="ＭＳ Ｐゴシック" charset="-128"/>
            </a:endParaRPr>
          </a:p>
        </p:txBody>
      </p:sp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90" y="5243689"/>
            <a:ext cx="4978400" cy="29464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6872" name="Line 8"/>
          <p:cNvSpPr>
            <a:spLocks noChangeShapeType="1"/>
          </p:cNvSpPr>
          <p:nvPr/>
        </p:nvSpPr>
        <p:spPr bwMode="auto">
          <a:xfrm flipH="1">
            <a:off x="4363156" y="5294490"/>
            <a:ext cx="2393244" cy="1349022"/>
          </a:xfrm>
          <a:prstGeom prst="line">
            <a:avLst/>
          </a:prstGeom>
          <a:noFill/>
          <a:ln w="114300">
            <a:solidFill>
              <a:schemeClr val="accent1">
                <a:lumMod val="50000"/>
              </a:schemeClr>
            </a:solidFill>
            <a:miter lim="800000"/>
            <a:headEnd type="stealth" w="med" len="med"/>
            <a:tailEnd/>
          </a:ln>
          <a:extLst/>
        </p:spPr>
        <p:txBody>
          <a:bodyPr lIns="0" tIns="0" rIns="0" bIns="0"/>
          <a:lstStyle/>
          <a:p>
            <a:pPr algn="ctr" eaLnBrk="1" hangingPunct="1">
              <a:defRPr/>
            </a:pPr>
            <a:endParaRPr lang="en-US" sz="2025">
              <a:ea typeface="ヒラギノ角ゴ ProN W3" charset="0"/>
            </a:endParaRPr>
          </a:p>
        </p:txBody>
      </p:sp>
      <p:sp>
        <p:nvSpPr>
          <p:cNvPr id="50188" name="Rectangle 12"/>
          <p:cNvSpPr>
            <a:spLocks/>
          </p:cNvSpPr>
          <p:nvPr/>
        </p:nvSpPr>
        <p:spPr bwMode="auto">
          <a:xfrm>
            <a:off x="7315201" y="1763891"/>
            <a:ext cx="1270000" cy="544688"/>
          </a:xfrm>
          <a:prstGeom prst="rect">
            <a:avLst/>
          </a:prstGeom>
          <a:solidFill>
            <a:srgbClr val="0000FF"/>
          </a:solidFill>
          <a:ln>
            <a:noFill/>
          </a:ln>
          <a:extLst/>
        </p:spPr>
        <p:txBody>
          <a:bodyPr lIns="0" tIns="0" rIns="0" bIns="0" anchor="ctr"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60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80</a:t>
            </a:r>
          </a:p>
        </p:txBody>
      </p:sp>
      <p:sp>
        <p:nvSpPr>
          <p:cNvPr id="13319" name="TextBox 17"/>
          <p:cNvSpPr txBox="1">
            <a:spLocks noChangeArrowheads="1"/>
          </p:cNvSpPr>
          <p:nvPr/>
        </p:nvSpPr>
        <p:spPr bwMode="auto">
          <a:xfrm>
            <a:off x="5649146" y="5980291"/>
            <a:ext cx="10743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3200">
                <a:solidFill>
                  <a:schemeClr val="bg1"/>
                </a:solidFill>
              </a:rPr>
              <a:t>Click</a:t>
            </a:r>
          </a:p>
        </p:txBody>
      </p:sp>
    </p:spTree>
    <p:extLst>
      <p:ext uri="{BB962C8B-B14F-4D97-AF65-F5344CB8AC3E}">
        <p14:creationId xmlns:p14="http://schemas.microsoft.com/office/powerpoint/2010/main" val="190423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55600" y="4608690"/>
            <a:ext cx="15544800" cy="39624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5401">
                <a:solidFill>
                  <a:srgbClr val="0000FF"/>
                </a:solidFill>
                <a:ea typeface="ＭＳ Ｐゴシック" charset="-128"/>
              </a:rPr>
              <a:t>Browser</a:t>
            </a:r>
            <a:endParaRPr lang="en-US" altLang="en-US" sz="5401"/>
          </a:p>
        </p:txBody>
      </p:sp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934" y="2853269"/>
            <a:ext cx="1645356" cy="1244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3"/>
          <p:cNvSpPr>
            <a:spLocks/>
          </p:cNvSpPr>
          <p:nvPr/>
        </p:nvSpPr>
        <p:spPr bwMode="auto">
          <a:xfrm>
            <a:off x="6297280" y="702614"/>
            <a:ext cx="3297377" cy="1600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5200">
                <a:solidFill>
                  <a:srgbClr val="0000FF"/>
                </a:solidFill>
                <a:ea typeface="ＭＳ Ｐゴシック" charset="-128"/>
              </a:rPr>
              <a:t>Web Server</a:t>
            </a:r>
          </a:p>
          <a:p>
            <a:pPr algn="ctr" eaLnBrk="1" hangingPunct="1">
              <a:defRPr/>
            </a:pPr>
            <a:endParaRPr lang="en-US" altLang="en-US" sz="5200">
              <a:solidFill>
                <a:srgbClr val="0000FF"/>
              </a:solidFill>
              <a:ea typeface="ＭＳ Ｐゴシック" charset="-128"/>
            </a:endParaRPr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 flipH="1">
            <a:off x="7560734" y="2404533"/>
            <a:ext cx="22578" cy="2065867"/>
          </a:xfrm>
          <a:prstGeom prst="line">
            <a:avLst/>
          </a:prstGeom>
          <a:noFill/>
          <a:ln w="114300">
            <a:solidFill>
              <a:srgbClr val="FFFF00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pPr algn="ctr" eaLnBrk="1" hangingPunct="1">
              <a:defRPr/>
            </a:pPr>
            <a:endParaRPr lang="en-US" sz="2025"/>
          </a:p>
        </p:txBody>
      </p:sp>
      <p:pic>
        <p:nvPicPr>
          <p:cNvPr id="1434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90" y="5243689"/>
            <a:ext cx="4978400" cy="29464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6872" name="Line 8"/>
          <p:cNvSpPr>
            <a:spLocks noChangeShapeType="1"/>
          </p:cNvSpPr>
          <p:nvPr/>
        </p:nvSpPr>
        <p:spPr bwMode="auto">
          <a:xfrm flipH="1">
            <a:off x="4363156" y="5294490"/>
            <a:ext cx="2393244" cy="1349022"/>
          </a:xfrm>
          <a:prstGeom prst="line">
            <a:avLst/>
          </a:prstGeom>
          <a:noFill/>
          <a:ln w="114300">
            <a:solidFill>
              <a:schemeClr val="accent1">
                <a:lumMod val="50000"/>
              </a:schemeClr>
            </a:solidFill>
            <a:miter lim="800000"/>
            <a:headEnd type="stealth" w="med" len="med"/>
            <a:tailEnd/>
          </a:ln>
          <a:extLst/>
        </p:spPr>
        <p:txBody>
          <a:bodyPr lIns="0" tIns="0" rIns="0" bIns="0"/>
          <a:lstStyle/>
          <a:p>
            <a:pPr algn="ctr" eaLnBrk="1" hangingPunct="1">
              <a:defRPr/>
            </a:pPr>
            <a:endParaRPr lang="en-US" sz="2025">
              <a:ea typeface="ヒラギノ角ゴ ProN W3" charset="0"/>
            </a:endParaRPr>
          </a:p>
        </p:txBody>
      </p:sp>
      <p:sp>
        <p:nvSpPr>
          <p:cNvPr id="50188" name="Rectangle 12"/>
          <p:cNvSpPr>
            <a:spLocks/>
          </p:cNvSpPr>
          <p:nvPr/>
        </p:nvSpPr>
        <p:spPr bwMode="auto">
          <a:xfrm>
            <a:off x="7315201" y="1763891"/>
            <a:ext cx="1270000" cy="544688"/>
          </a:xfrm>
          <a:prstGeom prst="rect">
            <a:avLst/>
          </a:prstGeom>
          <a:solidFill>
            <a:srgbClr val="0000FF"/>
          </a:solidFill>
          <a:ln>
            <a:noFill/>
          </a:ln>
          <a:extLst/>
        </p:spPr>
        <p:txBody>
          <a:bodyPr lIns="0" tIns="0" rIns="0" bIns="0" anchor="ctr"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60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80</a:t>
            </a:r>
          </a:p>
        </p:txBody>
      </p:sp>
      <p:sp>
        <p:nvSpPr>
          <p:cNvPr id="31752" name="TextBox 2"/>
          <p:cNvSpPr txBox="1">
            <a:spLocks noChangeArrowheads="1"/>
          </p:cNvSpPr>
          <p:nvPr/>
        </p:nvSpPr>
        <p:spPr bwMode="auto">
          <a:xfrm>
            <a:off x="1803139" y="685802"/>
            <a:ext cx="16995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>
                <a:solidFill>
                  <a:srgbClr val="FFFF00"/>
                </a:solidFill>
              </a:rPr>
              <a:t>Request</a:t>
            </a:r>
          </a:p>
        </p:txBody>
      </p:sp>
      <p:sp>
        <p:nvSpPr>
          <p:cNvPr id="31754" name="Rectangle 10"/>
          <p:cNvSpPr>
            <a:spLocks/>
          </p:cNvSpPr>
          <p:nvPr/>
        </p:nvSpPr>
        <p:spPr bwMode="auto">
          <a:xfrm>
            <a:off x="533401" y="3874913"/>
            <a:ext cx="6984999" cy="5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en-US" sz="3100">
                <a:solidFill>
                  <a:srgbClr val="FFFF00"/>
                </a:solidFill>
                <a:ea typeface="ＭＳ Ｐゴシック" charset="-128"/>
              </a:rPr>
              <a:t>GET http://www.dr-chuck.com/page2.htm</a:t>
            </a:r>
          </a:p>
        </p:txBody>
      </p:sp>
      <p:sp>
        <p:nvSpPr>
          <p:cNvPr id="14346" name="TextBox 11"/>
          <p:cNvSpPr txBox="1">
            <a:spLocks noChangeArrowheads="1"/>
          </p:cNvSpPr>
          <p:nvPr/>
        </p:nvSpPr>
        <p:spPr bwMode="auto">
          <a:xfrm>
            <a:off x="5649146" y="5980291"/>
            <a:ext cx="10743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3200">
                <a:solidFill>
                  <a:schemeClr val="bg1"/>
                </a:solidFill>
              </a:rPr>
              <a:t>Click</a:t>
            </a:r>
          </a:p>
        </p:txBody>
      </p:sp>
    </p:spTree>
    <p:extLst>
      <p:ext uri="{BB962C8B-B14F-4D97-AF65-F5344CB8AC3E}">
        <p14:creationId xmlns:p14="http://schemas.microsoft.com/office/powerpoint/2010/main" val="156006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55600" y="4608690"/>
            <a:ext cx="15544800" cy="39624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5401">
                <a:solidFill>
                  <a:srgbClr val="0000FF"/>
                </a:solidFill>
                <a:ea typeface="ＭＳ Ｐゴシック" charset="-128"/>
              </a:rPr>
              <a:t>Browser</a:t>
            </a:r>
            <a:endParaRPr lang="en-US" altLang="en-US" sz="5401"/>
          </a:p>
        </p:txBody>
      </p:sp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934" y="2853269"/>
            <a:ext cx="1645356" cy="1244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3"/>
          <p:cNvSpPr>
            <a:spLocks/>
          </p:cNvSpPr>
          <p:nvPr/>
        </p:nvSpPr>
        <p:spPr bwMode="auto">
          <a:xfrm>
            <a:off x="6297280" y="702614"/>
            <a:ext cx="3297377" cy="1600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5200">
                <a:solidFill>
                  <a:srgbClr val="0000FF"/>
                </a:solidFill>
                <a:ea typeface="ＭＳ Ｐゴシック" charset="-128"/>
              </a:rPr>
              <a:t>Web Server</a:t>
            </a:r>
          </a:p>
          <a:p>
            <a:pPr algn="ctr" eaLnBrk="1" hangingPunct="1">
              <a:defRPr/>
            </a:pPr>
            <a:endParaRPr lang="en-US" altLang="en-US" sz="5200">
              <a:solidFill>
                <a:srgbClr val="0000FF"/>
              </a:solidFill>
              <a:ea typeface="ＭＳ Ｐゴシック" charset="-128"/>
            </a:endParaRPr>
          </a:p>
        </p:txBody>
      </p:sp>
      <p:sp>
        <p:nvSpPr>
          <p:cNvPr id="32772" name="Line 4"/>
          <p:cNvSpPr>
            <a:spLocks noChangeShapeType="1"/>
          </p:cNvSpPr>
          <p:nvPr/>
        </p:nvSpPr>
        <p:spPr bwMode="auto">
          <a:xfrm flipH="1">
            <a:off x="7560734" y="2404533"/>
            <a:ext cx="22578" cy="2065867"/>
          </a:xfrm>
          <a:prstGeom prst="line">
            <a:avLst/>
          </a:prstGeom>
          <a:noFill/>
          <a:ln w="114300">
            <a:solidFill>
              <a:srgbClr val="FFFF00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pPr algn="ctr" eaLnBrk="1" hangingPunct="1">
              <a:defRPr/>
            </a:pPr>
            <a:endParaRPr lang="en-US" sz="2025"/>
          </a:p>
        </p:txBody>
      </p:sp>
      <p:pic>
        <p:nvPicPr>
          <p:cNvPr id="1536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90" y="5243689"/>
            <a:ext cx="4978400" cy="29464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6872" name="Line 8"/>
          <p:cNvSpPr>
            <a:spLocks noChangeShapeType="1"/>
          </p:cNvSpPr>
          <p:nvPr/>
        </p:nvSpPr>
        <p:spPr bwMode="auto">
          <a:xfrm flipH="1">
            <a:off x="4363156" y="5294490"/>
            <a:ext cx="2393244" cy="1349022"/>
          </a:xfrm>
          <a:prstGeom prst="line">
            <a:avLst/>
          </a:prstGeom>
          <a:noFill/>
          <a:ln w="114300">
            <a:solidFill>
              <a:schemeClr val="accent1">
                <a:lumMod val="50000"/>
              </a:schemeClr>
            </a:solidFill>
            <a:miter lim="800000"/>
            <a:headEnd type="stealth" w="med" len="med"/>
            <a:tailEnd/>
          </a:ln>
          <a:extLst/>
        </p:spPr>
        <p:txBody>
          <a:bodyPr lIns="0" tIns="0" rIns="0" bIns="0"/>
          <a:lstStyle/>
          <a:p>
            <a:pPr algn="ctr" eaLnBrk="1" hangingPunct="1">
              <a:defRPr/>
            </a:pPr>
            <a:endParaRPr lang="en-US" sz="2025">
              <a:ea typeface="ヒラギノ角ゴ ProN W3" charset="0"/>
            </a:endParaRPr>
          </a:p>
        </p:txBody>
      </p:sp>
      <p:sp>
        <p:nvSpPr>
          <p:cNvPr id="32775" name="Rectangle 10"/>
          <p:cNvSpPr>
            <a:spLocks/>
          </p:cNvSpPr>
          <p:nvPr/>
        </p:nvSpPr>
        <p:spPr bwMode="auto">
          <a:xfrm>
            <a:off x="533401" y="3874913"/>
            <a:ext cx="6984999" cy="5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en-US" sz="3100">
                <a:solidFill>
                  <a:srgbClr val="FFFF00"/>
                </a:solidFill>
                <a:ea typeface="ＭＳ Ｐゴシック" charset="-128"/>
              </a:rPr>
              <a:t>GET http://www.dr-chuck.com/page2.htm</a:t>
            </a:r>
          </a:p>
        </p:txBody>
      </p:sp>
      <p:sp>
        <p:nvSpPr>
          <p:cNvPr id="50188" name="Rectangle 12"/>
          <p:cNvSpPr>
            <a:spLocks/>
          </p:cNvSpPr>
          <p:nvPr/>
        </p:nvSpPr>
        <p:spPr bwMode="auto">
          <a:xfrm>
            <a:off x="7315201" y="1763891"/>
            <a:ext cx="1270000" cy="544688"/>
          </a:xfrm>
          <a:prstGeom prst="rect">
            <a:avLst/>
          </a:prstGeom>
          <a:solidFill>
            <a:srgbClr val="0000FF"/>
          </a:solidFill>
          <a:ln>
            <a:noFill/>
          </a:ln>
          <a:extLst/>
        </p:spPr>
        <p:txBody>
          <a:bodyPr lIns="0" tIns="0" rIns="0" bIns="0" anchor="ctr"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60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80</a:t>
            </a:r>
          </a:p>
        </p:txBody>
      </p:sp>
      <p:sp>
        <p:nvSpPr>
          <p:cNvPr id="32777" name="TextBox 2"/>
          <p:cNvSpPr txBox="1">
            <a:spLocks noChangeArrowheads="1"/>
          </p:cNvSpPr>
          <p:nvPr/>
        </p:nvSpPr>
        <p:spPr bwMode="auto">
          <a:xfrm>
            <a:off x="1803139" y="685802"/>
            <a:ext cx="16995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>
                <a:solidFill>
                  <a:srgbClr val="FFFF00"/>
                </a:solidFill>
              </a:rPr>
              <a:t>Request</a:t>
            </a:r>
          </a:p>
        </p:txBody>
      </p:sp>
      <p:sp>
        <p:nvSpPr>
          <p:cNvPr id="15370" name="TextBox 11"/>
          <p:cNvSpPr txBox="1">
            <a:spLocks noChangeArrowheads="1"/>
          </p:cNvSpPr>
          <p:nvPr/>
        </p:nvSpPr>
        <p:spPr bwMode="auto">
          <a:xfrm>
            <a:off x="5649146" y="5980291"/>
            <a:ext cx="10743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3200">
                <a:solidFill>
                  <a:schemeClr val="bg1"/>
                </a:solidFill>
              </a:rPr>
              <a:t>Click</a:t>
            </a:r>
          </a:p>
        </p:txBody>
      </p:sp>
    </p:spTree>
    <p:extLst>
      <p:ext uri="{BB962C8B-B14F-4D97-AF65-F5344CB8AC3E}">
        <p14:creationId xmlns:p14="http://schemas.microsoft.com/office/powerpoint/2010/main" val="45037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355600" y="4608690"/>
            <a:ext cx="15544800" cy="39624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5401">
                <a:solidFill>
                  <a:srgbClr val="0000FF"/>
                </a:solidFill>
                <a:ea typeface="ＭＳ Ｐゴシック" charset="-128"/>
              </a:rPr>
              <a:t>Browser</a:t>
            </a:r>
            <a:endParaRPr lang="en-US" altLang="en-US" sz="5401"/>
          </a:p>
        </p:txBody>
      </p:sp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934" y="2853269"/>
            <a:ext cx="1645356" cy="1244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3"/>
          <p:cNvSpPr>
            <a:spLocks/>
          </p:cNvSpPr>
          <p:nvPr/>
        </p:nvSpPr>
        <p:spPr bwMode="auto">
          <a:xfrm>
            <a:off x="6297280" y="702614"/>
            <a:ext cx="3297377" cy="1600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5200">
                <a:solidFill>
                  <a:srgbClr val="0000FF"/>
                </a:solidFill>
                <a:ea typeface="ＭＳ Ｐゴシック" charset="-128"/>
              </a:rPr>
              <a:t>Web Server</a:t>
            </a:r>
          </a:p>
          <a:p>
            <a:pPr algn="ctr" eaLnBrk="1" hangingPunct="1">
              <a:defRPr/>
            </a:pPr>
            <a:endParaRPr lang="en-US" altLang="en-US" sz="5200">
              <a:solidFill>
                <a:srgbClr val="0000FF"/>
              </a:solidFill>
              <a:ea typeface="ＭＳ Ｐゴシック" charset="-128"/>
            </a:endParaRPr>
          </a:p>
        </p:txBody>
      </p:sp>
      <p:sp>
        <p:nvSpPr>
          <p:cNvPr id="33796" name="Line 4"/>
          <p:cNvSpPr>
            <a:spLocks noChangeShapeType="1"/>
          </p:cNvSpPr>
          <p:nvPr/>
        </p:nvSpPr>
        <p:spPr bwMode="auto">
          <a:xfrm flipH="1">
            <a:off x="7560734" y="2404533"/>
            <a:ext cx="22578" cy="2065867"/>
          </a:xfrm>
          <a:prstGeom prst="line">
            <a:avLst/>
          </a:prstGeom>
          <a:noFill/>
          <a:ln w="114300">
            <a:solidFill>
              <a:srgbClr val="FFFF00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pPr algn="ctr" eaLnBrk="1" hangingPunct="1">
              <a:defRPr/>
            </a:pPr>
            <a:endParaRPr lang="en-US" sz="2025"/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 rot="10800000" flipH="1">
            <a:off x="8308622" y="2427112"/>
            <a:ext cx="22578" cy="2108201"/>
          </a:xfrm>
          <a:prstGeom prst="line">
            <a:avLst/>
          </a:prstGeom>
          <a:noFill/>
          <a:ln w="114300">
            <a:solidFill>
              <a:srgbClr val="00FF00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pPr algn="ctr" eaLnBrk="1" hangingPunct="1">
              <a:defRPr/>
            </a:pPr>
            <a:endParaRPr lang="en-US" sz="2025"/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90" y="5243689"/>
            <a:ext cx="4978400" cy="29464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6872" name="Line 8"/>
          <p:cNvSpPr>
            <a:spLocks noChangeShapeType="1"/>
          </p:cNvSpPr>
          <p:nvPr/>
        </p:nvSpPr>
        <p:spPr bwMode="auto">
          <a:xfrm flipH="1">
            <a:off x="4363156" y="5294490"/>
            <a:ext cx="2393244" cy="1349022"/>
          </a:xfrm>
          <a:prstGeom prst="line">
            <a:avLst/>
          </a:prstGeom>
          <a:noFill/>
          <a:ln w="114300">
            <a:solidFill>
              <a:schemeClr val="accent1">
                <a:lumMod val="50000"/>
              </a:schemeClr>
            </a:solidFill>
            <a:miter lim="800000"/>
            <a:headEnd type="stealth" w="med" len="med"/>
            <a:tailEnd/>
          </a:ln>
          <a:extLst/>
        </p:spPr>
        <p:txBody>
          <a:bodyPr lIns="0" tIns="0" rIns="0" bIns="0"/>
          <a:lstStyle/>
          <a:p>
            <a:pPr algn="ctr" eaLnBrk="1" hangingPunct="1">
              <a:defRPr/>
            </a:pPr>
            <a:endParaRPr lang="en-US" sz="2025">
              <a:ea typeface="ヒラギノ角ゴ ProN W3" charset="0"/>
            </a:endParaRPr>
          </a:p>
        </p:txBody>
      </p:sp>
      <p:sp>
        <p:nvSpPr>
          <p:cNvPr id="33800" name="Rectangle 11"/>
          <p:cNvSpPr>
            <a:spLocks/>
          </p:cNvSpPr>
          <p:nvPr/>
        </p:nvSpPr>
        <p:spPr bwMode="auto">
          <a:xfrm>
            <a:off x="10986912" y="1586090"/>
            <a:ext cx="4967111" cy="3211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en-US" sz="3100">
                <a:solidFill>
                  <a:srgbClr val="00FF00"/>
                </a:solidFill>
                <a:ea typeface="ＭＳ Ｐゴシック" charset="-128"/>
              </a:rPr>
              <a:t>&lt;h1&gt;The Second Page&lt;/h1&gt;&lt;p&gt;If you like, you can switch back to the &lt;a href="page1.htm"&gt;First Page&lt;/a&gt;.&lt;/p&gt;</a:t>
            </a:r>
          </a:p>
        </p:txBody>
      </p:sp>
      <p:sp>
        <p:nvSpPr>
          <p:cNvPr id="50188" name="Rectangle 12"/>
          <p:cNvSpPr>
            <a:spLocks/>
          </p:cNvSpPr>
          <p:nvPr/>
        </p:nvSpPr>
        <p:spPr bwMode="auto">
          <a:xfrm>
            <a:off x="7315201" y="1763891"/>
            <a:ext cx="1270000" cy="544688"/>
          </a:xfrm>
          <a:prstGeom prst="rect">
            <a:avLst/>
          </a:prstGeom>
          <a:solidFill>
            <a:srgbClr val="0000FF"/>
          </a:solidFill>
          <a:ln>
            <a:noFill/>
          </a:ln>
          <a:extLst/>
        </p:spPr>
        <p:txBody>
          <a:bodyPr lIns="0" tIns="0" rIns="0" bIns="0" anchor="ctr"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60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80</a:t>
            </a:r>
          </a:p>
        </p:txBody>
      </p:sp>
      <p:sp>
        <p:nvSpPr>
          <p:cNvPr id="33802" name="TextBox 2"/>
          <p:cNvSpPr txBox="1">
            <a:spLocks noChangeArrowheads="1"/>
          </p:cNvSpPr>
          <p:nvPr/>
        </p:nvSpPr>
        <p:spPr bwMode="auto">
          <a:xfrm>
            <a:off x="1803139" y="685802"/>
            <a:ext cx="16995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>
                <a:solidFill>
                  <a:srgbClr val="FFFF00"/>
                </a:solidFill>
              </a:rPr>
              <a:t>Request</a:t>
            </a:r>
          </a:p>
        </p:txBody>
      </p:sp>
      <p:sp>
        <p:nvSpPr>
          <p:cNvPr id="33803" name="TextBox 15"/>
          <p:cNvSpPr txBox="1">
            <a:spLocks noChangeArrowheads="1"/>
          </p:cNvSpPr>
          <p:nvPr/>
        </p:nvSpPr>
        <p:spPr bwMode="auto">
          <a:xfrm>
            <a:off x="12242777" y="685802"/>
            <a:ext cx="19784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>
                <a:solidFill>
                  <a:srgbClr val="00FF00"/>
                </a:solidFill>
              </a:rPr>
              <a:t>Response</a:t>
            </a:r>
          </a:p>
        </p:txBody>
      </p:sp>
      <p:sp>
        <p:nvSpPr>
          <p:cNvPr id="33806" name="Rectangle 10"/>
          <p:cNvSpPr>
            <a:spLocks/>
          </p:cNvSpPr>
          <p:nvPr/>
        </p:nvSpPr>
        <p:spPr bwMode="auto">
          <a:xfrm>
            <a:off x="533401" y="3874913"/>
            <a:ext cx="6984999" cy="5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en-US" sz="3100">
                <a:solidFill>
                  <a:srgbClr val="FFFF00"/>
                </a:solidFill>
                <a:ea typeface="ＭＳ Ｐゴシック" charset="-128"/>
              </a:rPr>
              <a:t>GET http://www.dr-chuck.com/page2.htm</a:t>
            </a:r>
          </a:p>
        </p:txBody>
      </p:sp>
      <p:sp>
        <p:nvSpPr>
          <p:cNvPr id="16397" name="TextBox 14"/>
          <p:cNvSpPr txBox="1">
            <a:spLocks noChangeArrowheads="1"/>
          </p:cNvSpPr>
          <p:nvPr/>
        </p:nvSpPr>
        <p:spPr bwMode="auto">
          <a:xfrm>
            <a:off x="5649146" y="5980291"/>
            <a:ext cx="10743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3200">
                <a:solidFill>
                  <a:schemeClr val="bg1"/>
                </a:solidFill>
              </a:rPr>
              <a:t>Click</a:t>
            </a:r>
          </a:p>
        </p:txBody>
      </p:sp>
    </p:spTree>
    <p:extLst>
      <p:ext uri="{BB962C8B-B14F-4D97-AF65-F5344CB8AC3E}">
        <p14:creationId xmlns:p14="http://schemas.microsoft.com/office/powerpoint/2010/main" val="214141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355600" y="4608690"/>
            <a:ext cx="15544800" cy="39624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5401">
                <a:solidFill>
                  <a:srgbClr val="0000FF"/>
                </a:solidFill>
                <a:ea typeface="ＭＳ Ｐゴシック" charset="-128"/>
              </a:rPr>
              <a:t>Browser</a:t>
            </a:r>
            <a:endParaRPr lang="en-US" altLang="en-US" sz="5401"/>
          </a:p>
        </p:txBody>
      </p:sp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934" y="2853269"/>
            <a:ext cx="1645356" cy="1244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3"/>
          <p:cNvSpPr>
            <a:spLocks/>
          </p:cNvSpPr>
          <p:nvPr/>
        </p:nvSpPr>
        <p:spPr bwMode="auto">
          <a:xfrm>
            <a:off x="6297280" y="702614"/>
            <a:ext cx="3297377" cy="1600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5200">
                <a:solidFill>
                  <a:srgbClr val="0000FF"/>
                </a:solidFill>
                <a:ea typeface="ＭＳ Ｐゴシック" charset="-128"/>
              </a:rPr>
              <a:t>Web Server</a:t>
            </a:r>
          </a:p>
          <a:p>
            <a:pPr algn="ctr" eaLnBrk="1" hangingPunct="1">
              <a:defRPr/>
            </a:pPr>
            <a:endParaRPr lang="en-US" altLang="en-US" sz="5200">
              <a:solidFill>
                <a:srgbClr val="0000FF"/>
              </a:solidFill>
              <a:ea typeface="ＭＳ Ｐゴシック" charset="-128"/>
            </a:endParaRPr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 flipH="1">
            <a:off x="7560734" y="2404533"/>
            <a:ext cx="22578" cy="2065867"/>
          </a:xfrm>
          <a:prstGeom prst="line">
            <a:avLst/>
          </a:prstGeom>
          <a:noFill/>
          <a:ln w="114300">
            <a:solidFill>
              <a:srgbClr val="FFFF00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pPr algn="ctr" eaLnBrk="1" hangingPunct="1">
              <a:defRPr/>
            </a:pPr>
            <a:endParaRPr lang="en-US" sz="2025"/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 rot="10800000" flipH="1">
            <a:off x="8308622" y="2427112"/>
            <a:ext cx="22578" cy="2108201"/>
          </a:xfrm>
          <a:prstGeom prst="line">
            <a:avLst/>
          </a:prstGeom>
          <a:noFill/>
          <a:ln w="114300">
            <a:solidFill>
              <a:srgbClr val="00FF00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pPr algn="ctr" eaLnBrk="1" hangingPunct="1">
              <a:defRPr/>
            </a:pPr>
            <a:endParaRPr lang="en-US" sz="2025"/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90" y="5243689"/>
            <a:ext cx="4978400" cy="29464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1" y="5142089"/>
            <a:ext cx="4978400" cy="29464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6872" name="Line 8"/>
          <p:cNvSpPr>
            <a:spLocks noChangeShapeType="1"/>
          </p:cNvSpPr>
          <p:nvPr/>
        </p:nvSpPr>
        <p:spPr bwMode="auto">
          <a:xfrm flipH="1">
            <a:off x="4363156" y="5294490"/>
            <a:ext cx="2393244" cy="1349022"/>
          </a:xfrm>
          <a:prstGeom prst="line">
            <a:avLst/>
          </a:prstGeom>
          <a:noFill/>
          <a:ln w="114300">
            <a:solidFill>
              <a:schemeClr val="accent1">
                <a:lumMod val="50000"/>
              </a:schemeClr>
            </a:solidFill>
            <a:miter lim="800000"/>
            <a:headEnd type="stealth" w="med" len="med"/>
            <a:tailEnd/>
          </a:ln>
          <a:extLst/>
        </p:spPr>
        <p:txBody>
          <a:bodyPr lIns="0" tIns="0" rIns="0" bIns="0"/>
          <a:lstStyle/>
          <a:p>
            <a:pPr algn="ctr" eaLnBrk="1" hangingPunct="1">
              <a:defRPr/>
            </a:pPr>
            <a:endParaRPr lang="en-US" sz="2025">
              <a:ea typeface="ヒラギノ角ゴ ProN W3" charset="0"/>
            </a:endParaRPr>
          </a:p>
        </p:txBody>
      </p:sp>
      <p:sp>
        <p:nvSpPr>
          <p:cNvPr id="34825" name="Line 9"/>
          <p:cNvSpPr>
            <a:spLocks noChangeShapeType="1"/>
          </p:cNvSpPr>
          <p:nvPr/>
        </p:nvSpPr>
        <p:spPr bwMode="auto">
          <a:xfrm rot="10800000">
            <a:off x="9194801" y="5446890"/>
            <a:ext cx="1600201" cy="990601"/>
          </a:xfrm>
          <a:prstGeom prst="line">
            <a:avLst/>
          </a:prstGeom>
          <a:noFill/>
          <a:ln w="114300">
            <a:solidFill>
              <a:schemeClr val="bg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pPr algn="ctr" eaLnBrk="1" hangingPunct="1">
              <a:defRPr/>
            </a:pPr>
            <a:endParaRPr lang="en-US" sz="2025"/>
          </a:p>
        </p:txBody>
      </p:sp>
      <p:sp>
        <p:nvSpPr>
          <p:cNvPr id="34826" name="Rectangle 11"/>
          <p:cNvSpPr>
            <a:spLocks/>
          </p:cNvSpPr>
          <p:nvPr/>
        </p:nvSpPr>
        <p:spPr bwMode="auto">
          <a:xfrm>
            <a:off x="10986912" y="1586090"/>
            <a:ext cx="4967111" cy="3211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en-US" sz="3100">
                <a:solidFill>
                  <a:srgbClr val="00FF00"/>
                </a:solidFill>
                <a:ea typeface="ＭＳ Ｐゴシック" charset="-128"/>
              </a:rPr>
              <a:t>&lt;h1&gt;The Second Page&lt;/h1&gt;&lt;p&gt;If you like, you can switch back to the &lt;a href="page1.htm"&gt;First Page&lt;/a&gt;.&lt;/p&gt;</a:t>
            </a:r>
          </a:p>
        </p:txBody>
      </p:sp>
      <p:sp>
        <p:nvSpPr>
          <p:cNvPr id="50188" name="Rectangle 12"/>
          <p:cNvSpPr>
            <a:spLocks/>
          </p:cNvSpPr>
          <p:nvPr/>
        </p:nvSpPr>
        <p:spPr bwMode="auto">
          <a:xfrm>
            <a:off x="7315201" y="1763891"/>
            <a:ext cx="1270000" cy="544688"/>
          </a:xfrm>
          <a:prstGeom prst="rect">
            <a:avLst/>
          </a:prstGeom>
          <a:solidFill>
            <a:srgbClr val="0000FF"/>
          </a:solidFill>
          <a:ln>
            <a:noFill/>
          </a:ln>
          <a:extLst/>
        </p:spPr>
        <p:txBody>
          <a:bodyPr lIns="0" tIns="0" rIns="0" bIns="0" anchor="ctr"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60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80</a:t>
            </a:r>
          </a:p>
        </p:txBody>
      </p:sp>
      <p:sp>
        <p:nvSpPr>
          <p:cNvPr id="34828" name="TextBox 2"/>
          <p:cNvSpPr txBox="1">
            <a:spLocks noChangeArrowheads="1"/>
          </p:cNvSpPr>
          <p:nvPr/>
        </p:nvSpPr>
        <p:spPr bwMode="auto">
          <a:xfrm>
            <a:off x="1803139" y="685802"/>
            <a:ext cx="16995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>
                <a:solidFill>
                  <a:srgbClr val="FFFF00"/>
                </a:solidFill>
              </a:rPr>
              <a:t>Request</a:t>
            </a:r>
          </a:p>
        </p:txBody>
      </p:sp>
      <p:sp>
        <p:nvSpPr>
          <p:cNvPr id="34829" name="TextBox 15"/>
          <p:cNvSpPr txBox="1">
            <a:spLocks noChangeArrowheads="1"/>
          </p:cNvSpPr>
          <p:nvPr/>
        </p:nvSpPr>
        <p:spPr bwMode="auto">
          <a:xfrm>
            <a:off x="12242777" y="685802"/>
            <a:ext cx="19784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>
                <a:solidFill>
                  <a:srgbClr val="00FF00"/>
                </a:solidFill>
              </a:rPr>
              <a:t>Response</a:t>
            </a:r>
          </a:p>
        </p:txBody>
      </p:sp>
      <p:sp>
        <p:nvSpPr>
          <p:cNvPr id="34832" name="TextBox 19"/>
          <p:cNvSpPr txBox="1">
            <a:spLocks noChangeArrowheads="1"/>
          </p:cNvSpPr>
          <p:nvPr/>
        </p:nvSpPr>
        <p:spPr bwMode="auto">
          <a:xfrm>
            <a:off x="8432707" y="5827891"/>
            <a:ext cx="155523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>
                <a:solidFill>
                  <a:schemeClr val="bg1"/>
                </a:solidFill>
              </a:rPr>
              <a:t>Parse/</a:t>
            </a:r>
          </a:p>
          <a:p>
            <a:pPr algn="ctr" eaLnBrk="1" hangingPunct="1">
              <a:defRPr/>
            </a:pPr>
            <a:r>
              <a:rPr lang="en-US" altLang="en-US">
                <a:solidFill>
                  <a:schemeClr val="bg1"/>
                </a:solidFill>
              </a:rPr>
              <a:t>Render</a:t>
            </a:r>
          </a:p>
        </p:txBody>
      </p:sp>
      <p:sp>
        <p:nvSpPr>
          <p:cNvPr id="34833" name="Rectangle 10"/>
          <p:cNvSpPr>
            <a:spLocks/>
          </p:cNvSpPr>
          <p:nvPr/>
        </p:nvSpPr>
        <p:spPr bwMode="auto">
          <a:xfrm>
            <a:off x="533401" y="3874913"/>
            <a:ext cx="6984999" cy="5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en-US" sz="3100">
                <a:solidFill>
                  <a:srgbClr val="FFFF00"/>
                </a:solidFill>
                <a:ea typeface="ＭＳ Ｐゴシック" charset="-128"/>
              </a:rPr>
              <a:t>GET http://www.dr-chuck.com/page2.htm</a:t>
            </a:r>
          </a:p>
        </p:txBody>
      </p:sp>
      <p:sp>
        <p:nvSpPr>
          <p:cNvPr id="17424" name="TextBox 18"/>
          <p:cNvSpPr txBox="1">
            <a:spLocks noChangeArrowheads="1"/>
          </p:cNvSpPr>
          <p:nvPr/>
        </p:nvSpPr>
        <p:spPr bwMode="auto">
          <a:xfrm>
            <a:off x="5649146" y="5980291"/>
            <a:ext cx="10743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3200">
                <a:solidFill>
                  <a:schemeClr val="bg1"/>
                </a:solidFill>
              </a:rPr>
              <a:t>Click</a:t>
            </a:r>
          </a:p>
        </p:txBody>
      </p:sp>
    </p:spTree>
    <p:extLst>
      <p:ext uri="{BB962C8B-B14F-4D97-AF65-F5344CB8AC3E}">
        <p14:creationId xmlns:p14="http://schemas.microsoft.com/office/powerpoint/2010/main" val="50207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7401">
                <a:solidFill>
                  <a:srgbClr val="FFD966"/>
                </a:solidFill>
              </a:rPr>
              <a:t>Internet Standards</a:t>
            </a:r>
          </a:p>
        </p:txBody>
      </p:sp>
      <p:sp>
        <p:nvSpPr>
          <p:cNvPr id="52226" name="Rectangle 2"/>
          <p:cNvSpPr>
            <a:spLocks noGrp="1" noChangeArrowheads="1"/>
          </p:cNvSpPr>
          <p:nvPr>
            <p:ph idx="1"/>
          </p:nvPr>
        </p:nvSpPr>
        <p:spPr>
          <a:xfrm>
            <a:off x="1509891" y="2590801"/>
            <a:ext cx="7024510" cy="5359401"/>
          </a:xfrm>
        </p:spPr>
        <p:txBody>
          <a:bodyPr/>
          <a:lstStyle/>
          <a:p>
            <a:pPr marL="749309">
              <a:defRPr/>
            </a:pPr>
            <a:r>
              <a:rPr lang="en-US" altLang="en-US" dirty="0"/>
              <a:t>The standards for all of the Internet protocols (inner workings) are developed by an organization</a:t>
            </a:r>
          </a:p>
          <a:p>
            <a:pPr marL="749309">
              <a:defRPr/>
            </a:pPr>
            <a:r>
              <a:rPr lang="en-US" altLang="en-US" dirty="0"/>
              <a:t>Internet Engineering Task Force (IETF)</a:t>
            </a:r>
          </a:p>
          <a:p>
            <a:pPr marL="749309">
              <a:defRPr/>
            </a:pPr>
            <a:r>
              <a:rPr lang="en-US" altLang="en-US" dirty="0" err="1"/>
              <a:t>www.ietf.org</a:t>
            </a:r>
            <a:endParaRPr lang="en-US" altLang="en-US" dirty="0"/>
          </a:p>
          <a:p>
            <a:pPr marL="749309">
              <a:defRPr/>
            </a:pPr>
            <a:r>
              <a:rPr lang="en-US" altLang="en-US" dirty="0"/>
              <a:t>Standards are called </a:t>
            </a:r>
            <a:r>
              <a:rPr lang="ja-JP" altLang="en-US" dirty="0">
                <a:latin typeface="Arial" charset="0"/>
              </a:rPr>
              <a:t>“</a:t>
            </a:r>
            <a:r>
              <a:rPr lang="en-US" altLang="ja-JP" dirty="0"/>
              <a:t>RFCs</a:t>
            </a:r>
            <a:r>
              <a:rPr lang="ja-JP" altLang="en-US" dirty="0">
                <a:latin typeface="Arial" charset="0"/>
              </a:rPr>
              <a:t>”</a:t>
            </a:r>
            <a:r>
              <a:rPr lang="en-US" altLang="ja-JP" dirty="0"/>
              <a:t> - </a:t>
            </a:r>
            <a:r>
              <a:rPr lang="ja-JP" altLang="en-US" dirty="0">
                <a:latin typeface="Arial" charset="0"/>
              </a:rPr>
              <a:t>“</a:t>
            </a:r>
            <a:r>
              <a:rPr lang="en-US" altLang="ja-JP" dirty="0"/>
              <a:t>Request for Comments</a:t>
            </a:r>
            <a:r>
              <a:rPr lang="ja-JP" altLang="en-US" dirty="0">
                <a:latin typeface="Arial" charset="0"/>
              </a:rPr>
              <a:t>”</a:t>
            </a:r>
            <a:endParaRPr lang="en-US" altLang="en-US" dirty="0"/>
          </a:p>
        </p:txBody>
      </p:sp>
      <p:sp>
        <p:nvSpPr>
          <p:cNvPr id="18435" name="Rectangle 3"/>
          <p:cNvSpPr>
            <a:spLocks/>
          </p:cNvSpPr>
          <p:nvPr/>
        </p:nvSpPr>
        <p:spPr bwMode="auto">
          <a:xfrm>
            <a:off x="8925544" y="7466913"/>
            <a:ext cx="662040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1300"/>
              </a:spcBef>
              <a:buSzPct val="171000"/>
              <a:buFont typeface="Gill Sans" charset="0"/>
              <a:buChar char="•"/>
              <a:defRPr sz="21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spcBef>
                <a:spcPts val="1300"/>
              </a:spcBef>
              <a:buSzPct val="171000"/>
              <a:buFont typeface="Gill Sans" charset="0"/>
              <a:buChar char="•"/>
              <a:defRPr sz="21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spcBef>
                <a:spcPts val="1300"/>
              </a:spcBef>
              <a:buSzPct val="171000"/>
              <a:buFont typeface="Gill Sans" charset="0"/>
              <a:buChar char="•"/>
              <a:defRPr sz="21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spcBef>
                <a:spcPts val="1300"/>
              </a:spcBef>
              <a:buSzPct val="171000"/>
              <a:buFont typeface="Gill Sans" charset="0"/>
              <a:buChar char="•"/>
              <a:defRPr sz="21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spcBef>
                <a:spcPts val="1300"/>
              </a:spcBef>
              <a:buSzPct val="171000"/>
              <a:buFont typeface="Gill Sans" charset="0"/>
              <a:buChar char="•"/>
              <a:defRPr sz="21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ts val="13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1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ts val="13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1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ts val="13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1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ts val="13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1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3200">
                <a:solidFill>
                  <a:srgbClr val="FFFF00"/>
                </a:solidFill>
                <a:ea typeface="ＭＳ Ｐゴシック" charset="-128"/>
              </a:rPr>
              <a:t>Source: </a:t>
            </a:r>
            <a:r>
              <a:rPr lang="en-US" altLang="en-US" sz="3200" u="sng">
                <a:solidFill>
                  <a:srgbClr val="FFFF00"/>
                </a:solidFill>
                <a:ea typeface="ＭＳ Ｐゴシック" charset="-128"/>
                <a:hlinkClick r:id="rId3"/>
              </a:rPr>
              <a:t>http://tools.ietf.org/html/rfc791</a:t>
            </a:r>
            <a:r>
              <a:rPr lang="en-US" altLang="en-US" sz="3200">
                <a:solidFill>
                  <a:srgbClr val="FFFF00"/>
                </a:solidFill>
                <a:ea typeface="ＭＳ Ｐゴシック" charset="-128"/>
              </a:rPr>
              <a:t> 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4912" y="2794000"/>
            <a:ext cx="6578599" cy="2531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6445" y="5827891"/>
            <a:ext cx="6587067" cy="1233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407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787" y="761261"/>
            <a:ext cx="7597422" cy="6979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Rectangle 2"/>
          <p:cNvSpPr>
            <a:spLocks/>
          </p:cNvSpPr>
          <p:nvPr/>
        </p:nvSpPr>
        <p:spPr bwMode="auto">
          <a:xfrm>
            <a:off x="1770408" y="8239303"/>
            <a:ext cx="11729868" cy="620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>
                <a:solidFill>
                  <a:srgbClr val="00FF00"/>
                </a:solidFill>
                <a:latin typeface="+mj-lt"/>
                <a:ea typeface="ＭＳ Ｐゴシック" charset="-128"/>
              </a:rPr>
              <a:t>http://www.w3.org/Protocols/rfc2616/rfc2616.txt</a:t>
            </a:r>
          </a:p>
        </p:txBody>
      </p:sp>
    </p:spTree>
    <p:extLst>
      <p:ext uri="{BB962C8B-B14F-4D97-AF65-F5344CB8AC3E}">
        <p14:creationId xmlns:p14="http://schemas.microsoft.com/office/powerpoint/2010/main" val="186989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668" y="778934"/>
            <a:ext cx="13653911" cy="7433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95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7401">
                <a:solidFill>
                  <a:srgbClr val="00FF00"/>
                </a:solidFill>
              </a:rPr>
              <a:t>Making an HTTP request</a:t>
            </a:r>
          </a:p>
        </p:txBody>
      </p:sp>
      <p:sp>
        <p:nvSpPr>
          <p:cNvPr id="5529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749309">
              <a:defRPr/>
            </a:pPr>
            <a:r>
              <a:rPr lang="en-US" sz="3401" dirty="0"/>
              <a:t>Connect to the server like </a:t>
            </a:r>
            <a:r>
              <a:rPr lang="en-US" sz="3401" dirty="0" err="1" smtClean="0">
                <a:solidFill>
                  <a:srgbClr val="FFFF00"/>
                </a:solidFill>
              </a:rPr>
              <a:t>www.dr-chuck.com</a:t>
            </a:r>
            <a:r>
              <a:rPr lang="en-US" sz="3401" dirty="0" smtClean="0"/>
              <a:t>"</a:t>
            </a:r>
            <a:endParaRPr lang="en-US" sz="3401" dirty="0"/>
          </a:p>
          <a:p>
            <a:pPr marL="749309">
              <a:defRPr/>
            </a:pPr>
            <a:r>
              <a:rPr lang="en-US" sz="3401" dirty="0"/>
              <a:t>Request a document (or the default document)</a:t>
            </a:r>
          </a:p>
          <a:p>
            <a:pPr marL="1638321" lvl="3">
              <a:defRPr/>
            </a:pPr>
            <a:r>
              <a:rPr lang="en-US" sz="3401" dirty="0">
                <a:solidFill>
                  <a:srgbClr val="00FF00"/>
                </a:solidFill>
              </a:rPr>
              <a:t> GET http://</a:t>
            </a:r>
            <a:r>
              <a:rPr lang="en-US" sz="3401" dirty="0" err="1">
                <a:solidFill>
                  <a:srgbClr val="00FF00"/>
                </a:solidFill>
              </a:rPr>
              <a:t>www.dr-chuck.com</a:t>
            </a:r>
            <a:r>
              <a:rPr lang="en-US" sz="3401" dirty="0">
                <a:solidFill>
                  <a:srgbClr val="00FF00"/>
                </a:solidFill>
              </a:rPr>
              <a:t>/page1.htm HTTP/1.0</a:t>
            </a:r>
          </a:p>
          <a:p>
            <a:pPr marL="1638321" lvl="3">
              <a:defRPr/>
            </a:pPr>
            <a:r>
              <a:rPr lang="en-US" sz="3401" dirty="0">
                <a:solidFill>
                  <a:srgbClr val="00FF00"/>
                </a:solidFill>
              </a:rPr>
              <a:t> GET http://</a:t>
            </a:r>
            <a:r>
              <a:rPr lang="en-US" sz="3401" dirty="0" err="1">
                <a:solidFill>
                  <a:srgbClr val="00FF00"/>
                </a:solidFill>
              </a:rPr>
              <a:t>www.mlive.com</a:t>
            </a:r>
            <a:r>
              <a:rPr lang="en-US" sz="3401" dirty="0">
                <a:solidFill>
                  <a:srgbClr val="00FF00"/>
                </a:solidFill>
              </a:rPr>
              <a:t>/</a:t>
            </a:r>
            <a:r>
              <a:rPr lang="en-US" sz="3401" dirty="0" err="1">
                <a:solidFill>
                  <a:srgbClr val="00FF00"/>
                </a:solidFill>
              </a:rPr>
              <a:t>ann</a:t>
            </a:r>
            <a:r>
              <a:rPr lang="en-US" sz="3401" dirty="0">
                <a:solidFill>
                  <a:srgbClr val="00FF00"/>
                </a:solidFill>
              </a:rPr>
              <a:t>-arbor/ HTTP/1.0</a:t>
            </a:r>
          </a:p>
          <a:p>
            <a:pPr marL="1638321" lvl="3">
              <a:defRPr/>
            </a:pPr>
            <a:r>
              <a:rPr lang="en-US" sz="3401" dirty="0">
                <a:solidFill>
                  <a:srgbClr val="00FF00"/>
                </a:solidFill>
              </a:rPr>
              <a:t> GET http://</a:t>
            </a:r>
            <a:r>
              <a:rPr lang="en-US" sz="3401" dirty="0" err="1">
                <a:solidFill>
                  <a:srgbClr val="00FF00"/>
                </a:solidFill>
              </a:rPr>
              <a:t>www.facebook.com</a:t>
            </a:r>
            <a:r>
              <a:rPr lang="en-US" sz="3401" dirty="0">
                <a:solidFill>
                  <a:srgbClr val="00FF00"/>
                </a:solidFill>
              </a:rPr>
              <a:t> HTTP/1.0</a:t>
            </a:r>
          </a:p>
        </p:txBody>
      </p:sp>
    </p:spTree>
    <p:extLst>
      <p:ext uri="{BB962C8B-B14F-4D97-AF65-F5344CB8AC3E}">
        <p14:creationId xmlns:p14="http://schemas.microsoft.com/office/powerpoint/2010/main" val="647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13072533" y="1780823"/>
            <a:ext cx="1752601" cy="2819399"/>
          </a:xfrm>
          <a:prstGeom prst="rect">
            <a:avLst/>
          </a:prstGeom>
          <a:solidFill>
            <a:srgbClr val="FFFF00">
              <a:alpha val="4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endParaRPr lang="en-US" altLang="en-US"/>
          </a:p>
        </p:txBody>
      </p:sp>
      <p:sp>
        <p:nvSpPr>
          <p:cNvPr id="39938" name="Rectangle 1"/>
          <p:cNvSpPr>
            <a:spLocks/>
          </p:cNvSpPr>
          <p:nvPr/>
        </p:nvSpPr>
        <p:spPr bwMode="auto">
          <a:xfrm>
            <a:off x="453373" y="1219448"/>
            <a:ext cx="12877801" cy="689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dirty="0">
                <a:solidFill>
                  <a:schemeClr val="bg1">
                    <a:lumMod val="65000"/>
                  </a:schemeClr>
                </a:solidFill>
                <a:latin typeface="Courier" charset="0"/>
                <a:ea typeface="ＭＳ Ｐゴシック" charset="-128"/>
              </a:rPr>
              <a:t>$</a:t>
            </a:r>
            <a:r>
              <a:rPr lang="en-US" altLang="en-US" sz="2800" dirty="0">
                <a:solidFill>
                  <a:schemeClr val="tx1"/>
                </a:solidFill>
                <a:latin typeface="Courier" charset="0"/>
                <a:ea typeface="ＭＳ Ｐゴシック" charset="-128"/>
              </a:rPr>
              <a:t> </a:t>
            </a:r>
            <a:r>
              <a:rPr lang="en-US" altLang="en-US" sz="2800" dirty="0">
                <a:solidFill>
                  <a:srgbClr val="FFFF00"/>
                </a:solidFill>
                <a:latin typeface="Courier" charset="0"/>
                <a:ea typeface="ＭＳ Ｐゴシック" charset="-128"/>
              </a:rPr>
              <a:t>telnet </a:t>
            </a:r>
            <a:r>
              <a:rPr lang="en-US" altLang="en-US" sz="2800" dirty="0" err="1">
                <a:solidFill>
                  <a:srgbClr val="FFFF00"/>
                </a:solidFill>
                <a:latin typeface="Courier" charset="0"/>
                <a:ea typeface="ＭＳ Ｐゴシック" charset="-128"/>
              </a:rPr>
              <a:t>www.dr-chuck.com</a:t>
            </a:r>
            <a:r>
              <a:rPr lang="en-US" altLang="en-US" sz="2800" dirty="0">
                <a:solidFill>
                  <a:srgbClr val="FFFF00"/>
                </a:solidFill>
                <a:latin typeface="Courier" charset="0"/>
                <a:ea typeface="ＭＳ Ｐゴシック" charset="-128"/>
              </a:rPr>
              <a:t> 80</a:t>
            </a:r>
          </a:p>
          <a:p>
            <a:pPr eaLnBrk="1" hangingPunct="1">
              <a:defRPr/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  <a:latin typeface="Courier" charset="0"/>
                <a:ea typeface="ＭＳ Ｐゴシック" charset="-128"/>
              </a:rPr>
              <a:t>Trying 74.208.28.177...</a:t>
            </a:r>
          </a:p>
          <a:p>
            <a:pPr eaLnBrk="1" hangingPunct="1">
              <a:defRPr/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  <a:latin typeface="Courier" charset="0"/>
                <a:ea typeface="ＭＳ Ｐゴシック" charset="-128"/>
              </a:rPr>
              <a:t>Connected to </a:t>
            </a:r>
            <a:r>
              <a:rPr lang="en-US" altLang="en-US" sz="2800" dirty="0" err="1">
                <a:solidFill>
                  <a:schemeClr val="bg1">
                    <a:lumMod val="75000"/>
                  </a:schemeClr>
                </a:solidFill>
                <a:latin typeface="Courier" charset="0"/>
                <a:ea typeface="ＭＳ Ｐゴシック" charset="-128"/>
              </a:rPr>
              <a:t>www.dr-chuck.com.Escape</a:t>
            </a: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  <a:latin typeface="Courier" charset="0"/>
                <a:ea typeface="ＭＳ Ｐゴシック" charset="-128"/>
              </a:rPr>
              <a:t> character is '^]'.</a:t>
            </a:r>
          </a:p>
          <a:p>
            <a:pPr eaLnBrk="1" hangingPunct="1">
              <a:defRPr/>
            </a:pPr>
            <a:r>
              <a:rPr lang="en-US" altLang="en-US" sz="2800" dirty="0">
                <a:solidFill>
                  <a:srgbClr val="00FF00"/>
                </a:solidFill>
                <a:latin typeface="Courier" charset="0"/>
                <a:ea typeface="ＭＳ Ｐゴシック" charset="-128"/>
              </a:rPr>
              <a:t>GET http://</a:t>
            </a:r>
            <a:r>
              <a:rPr lang="en-US" altLang="en-US" sz="2800" dirty="0" err="1">
                <a:solidFill>
                  <a:srgbClr val="00FF00"/>
                </a:solidFill>
                <a:latin typeface="Courier" charset="0"/>
                <a:ea typeface="ＭＳ Ｐゴシック" charset="-128"/>
              </a:rPr>
              <a:t>www.dr-chuck.com</a:t>
            </a:r>
            <a:r>
              <a:rPr lang="en-US" altLang="en-US" sz="2800" dirty="0">
                <a:solidFill>
                  <a:srgbClr val="00FF00"/>
                </a:solidFill>
                <a:latin typeface="Courier" charset="0"/>
                <a:ea typeface="ＭＳ Ｐゴシック" charset="-128"/>
              </a:rPr>
              <a:t>/page1.htm HTTP/1.0</a:t>
            </a:r>
          </a:p>
          <a:p>
            <a:pPr eaLnBrk="1" hangingPunct="1">
              <a:defRPr/>
            </a:pPr>
            <a:endParaRPr lang="en-US" altLang="en-US" sz="2800" dirty="0">
              <a:solidFill>
                <a:schemeClr val="tx1"/>
              </a:solidFill>
              <a:latin typeface="Courier" charset="0"/>
              <a:ea typeface="ＭＳ Ｐゴシック" charset="-128"/>
            </a:endParaRPr>
          </a:p>
          <a:p>
            <a:pPr eaLnBrk="1" hangingPunct="1">
              <a:defRPr/>
            </a:pPr>
            <a:r>
              <a:rPr lang="en-US" altLang="en-US" sz="2800" dirty="0">
                <a:solidFill>
                  <a:srgbClr val="FF00FF"/>
                </a:solidFill>
                <a:latin typeface="Courier" charset="0"/>
                <a:ea typeface="ＭＳ Ｐゴシック" charset="-128"/>
              </a:rPr>
              <a:t>HTTP/1.1 200 OK</a:t>
            </a:r>
          </a:p>
          <a:p>
            <a:pPr eaLnBrk="1" hangingPunct="1">
              <a:defRPr/>
            </a:pPr>
            <a:r>
              <a:rPr lang="en-US" altLang="en-US" sz="2800" dirty="0">
                <a:solidFill>
                  <a:srgbClr val="FF00FF"/>
                </a:solidFill>
                <a:latin typeface="Courier" charset="0"/>
                <a:ea typeface="ＭＳ Ｐゴシック" charset="-128"/>
              </a:rPr>
              <a:t>Date: Thu, 08 Jan 2015 01:57:52 GMT</a:t>
            </a:r>
          </a:p>
          <a:p>
            <a:pPr eaLnBrk="1" hangingPunct="1">
              <a:defRPr/>
            </a:pPr>
            <a:r>
              <a:rPr lang="en-US" altLang="en-US" sz="2800" dirty="0">
                <a:solidFill>
                  <a:srgbClr val="FF00FF"/>
                </a:solidFill>
                <a:latin typeface="Courier" charset="0"/>
                <a:ea typeface="ＭＳ Ｐゴシック" charset="-128"/>
              </a:rPr>
              <a:t>Last-Modified: Sun, 19 Jan 2014 14:25:43 GMT</a:t>
            </a:r>
          </a:p>
          <a:p>
            <a:pPr eaLnBrk="1" hangingPunct="1">
              <a:defRPr/>
            </a:pPr>
            <a:r>
              <a:rPr lang="en-US" altLang="en-US" sz="2800" dirty="0">
                <a:solidFill>
                  <a:srgbClr val="FF00FF"/>
                </a:solidFill>
                <a:latin typeface="Courier" charset="0"/>
                <a:ea typeface="ＭＳ Ｐゴシック" charset="-128"/>
              </a:rPr>
              <a:t>Connection: close</a:t>
            </a:r>
          </a:p>
          <a:p>
            <a:pPr eaLnBrk="1" hangingPunct="1">
              <a:defRPr/>
            </a:pPr>
            <a:r>
              <a:rPr lang="en-US" altLang="en-US" sz="2800" dirty="0">
                <a:solidFill>
                  <a:srgbClr val="FF00FF"/>
                </a:solidFill>
                <a:latin typeface="Courier" charset="0"/>
                <a:ea typeface="ＭＳ Ｐゴシック" charset="-128"/>
              </a:rPr>
              <a:t>Content-Type: text/html</a:t>
            </a:r>
          </a:p>
          <a:p>
            <a:pPr eaLnBrk="1" hangingPunct="1">
              <a:defRPr/>
            </a:pPr>
            <a:endParaRPr lang="en-US" altLang="en-US" sz="2800" dirty="0">
              <a:solidFill>
                <a:srgbClr val="FF00FF"/>
              </a:solidFill>
              <a:latin typeface="Courier" charset="0"/>
              <a:ea typeface="ＭＳ Ｐゴシック" charset="-128"/>
            </a:endParaRPr>
          </a:p>
          <a:p>
            <a:pPr eaLnBrk="1" hangingPunct="1">
              <a:defRPr/>
            </a:pPr>
            <a:r>
              <a:rPr lang="en-US" altLang="en-US" sz="2800" dirty="0">
                <a:solidFill>
                  <a:srgbClr val="66FFCC"/>
                </a:solidFill>
                <a:latin typeface="Courier" charset="0"/>
                <a:ea typeface="ＭＳ Ｐゴシック" charset="-128"/>
              </a:rPr>
              <a:t>&lt;h1&gt;The First Page&lt;/h1&gt;</a:t>
            </a:r>
          </a:p>
          <a:p>
            <a:pPr eaLnBrk="1" hangingPunct="1">
              <a:defRPr/>
            </a:pPr>
            <a:r>
              <a:rPr lang="en-US" altLang="en-US" sz="2800" dirty="0">
                <a:solidFill>
                  <a:srgbClr val="66FFCC"/>
                </a:solidFill>
                <a:latin typeface="Courier" charset="0"/>
                <a:ea typeface="ＭＳ Ｐゴシック" charset="-128"/>
              </a:rPr>
              <a:t>&lt;p&gt;If you like, you can switch to </a:t>
            </a:r>
          </a:p>
          <a:p>
            <a:pPr eaLnBrk="1" hangingPunct="1">
              <a:defRPr/>
            </a:pPr>
            <a:r>
              <a:rPr lang="en-US" altLang="en-US" sz="2800" dirty="0">
                <a:solidFill>
                  <a:srgbClr val="66FFCC"/>
                </a:solidFill>
                <a:latin typeface="Courier" charset="0"/>
                <a:ea typeface="ＭＳ Ｐゴシック" charset="-128"/>
              </a:rPr>
              <a:t>the &lt;a </a:t>
            </a:r>
            <a:r>
              <a:rPr lang="en-US" altLang="en-US" sz="2800" dirty="0" err="1">
                <a:solidFill>
                  <a:srgbClr val="66FFCC"/>
                </a:solidFill>
                <a:latin typeface="Courier" charset="0"/>
                <a:ea typeface="ＭＳ Ｐゴシック" charset="-128"/>
              </a:rPr>
              <a:t>href</a:t>
            </a:r>
            <a:r>
              <a:rPr lang="en-US" altLang="en-US" sz="2800" dirty="0">
                <a:solidFill>
                  <a:srgbClr val="66FFCC"/>
                </a:solidFill>
                <a:latin typeface="Courier" charset="0"/>
                <a:ea typeface="ＭＳ Ｐゴシック" charset="-128"/>
              </a:rPr>
              <a:t>="http://</a:t>
            </a:r>
            <a:r>
              <a:rPr lang="en-US" altLang="en-US" sz="2800" dirty="0" err="1">
                <a:solidFill>
                  <a:srgbClr val="66FFCC"/>
                </a:solidFill>
                <a:latin typeface="Courier" charset="0"/>
                <a:ea typeface="ＭＳ Ｐゴシック" charset="-128"/>
              </a:rPr>
              <a:t>www.dr-chuck.com</a:t>
            </a:r>
            <a:r>
              <a:rPr lang="en-US" altLang="en-US" sz="2800" dirty="0">
                <a:solidFill>
                  <a:srgbClr val="66FFCC"/>
                </a:solidFill>
                <a:latin typeface="Courier" charset="0"/>
                <a:ea typeface="ＭＳ Ｐゴシック" charset="-128"/>
              </a:rPr>
              <a:t>/page2.htm"&gt;Second </a:t>
            </a:r>
            <a:br>
              <a:rPr lang="en-US" altLang="en-US" sz="2800" dirty="0">
                <a:solidFill>
                  <a:srgbClr val="66FFCC"/>
                </a:solidFill>
                <a:latin typeface="Courier" charset="0"/>
                <a:ea typeface="ＭＳ Ｐゴシック" charset="-128"/>
              </a:rPr>
            </a:br>
            <a:r>
              <a:rPr lang="en-US" altLang="en-US" sz="2800" dirty="0">
                <a:solidFill>
                  <a:srgbClr val="66FFCC"/>
                </a:solidFill>
                <a:latin typeface="Courier" charset="0"/>
                <a:ea typeface="ＭＳ Ｐゴシック" charset="-128"/>
              </a:rPr>
              <a:t>Page&lt;/a&gt;.&lt;/p&gt;</a:t>
            </a:r>
          </a:p>
          <a:p>
            <a:pPr eaLnBrk="1" hangingPunct="1">
              <a:defRPr/>
            </a:pPr>
            <a:r>
              <a:rPr lang="en-US" altLang="en-US" sz="2800" dirty="0">
                <a:solidFill>
                  <a:schemeClr val="bg1"/>
                </a:solidFill>
                <a:latin typeface="Courier" charset="0"/>
                <a:ea typeface="ＭＳ Ｐゴシック" charset="-128"/>
              </a:rPr>
              <a:t>Connection closed by foreign host.</a:t>
            </a:r>
          </a:p>
        </p:txBody>
      </p:sp>
      <p:sp>
        <p:nvSpPr>
          <p:cNvPr id="39939" name="Rectangle 5"/>
          <p:cNvSpPr>
            <a:spLocks/>
          </p:cNvSpPr>
          <p:nvPr/>
        </p:nvSpPr>
        <p:spPr bwMode="auto">
          <a:xfrm>
            <a:off x="12606319" y="4405258"/>
            <a:ext cx="2685029" cy="92333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6000">
                <a:solidFill>
                  <a:srgbClr val="0000FF"/>
                </a:solidFill>
                <a:ea typeface="ＭＳ Ｐゴシック" charset="-128"/>
              </a:rPr>
              <a:t>Browser</a:t>
            </a:r>
          </a:p>
        </p:txBody>
      </p:sp>
      <p:sp>
        <p:nvSpPr>
          <p:cNvPr id="39940" name="Rectangle 6"/>
          <p:cNvSpPr>
            <a:spLocks/>
          </p:cNvSpPr>
          <p:nvPr/>
        </p:nvSpPr>
        <p:spPr bwMode="auto">
          <a:xfrm>
            <a:off x="12300145" y="1050514"/>
            <a:ext cx="3297377" cy="80021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5200">
                <a:solidFill>
                  <a:srgbClr val="0000FF"/>
                </a:solidFill>
                <a:ea typeface="ＭＳ Ｐゴシック" charset="-128"/>
              </a:rPr>
              <a:t>Web Server</a:t>
            </a:r>
          </a:p>
        </p:txBody>
      </p:sp>
      <p:sp>
        <p:nvSpPr>
          <p:cNvPr id="39941" name="Line 7"/>
          <p:cNvSpPr>
            <a:spLocks noChangeShapeType="1"/>
          </p:cNvSpPr>
          <p:nvPr/>
        </p:nvSpPr>
        <p:spPr bwMode="auto">
          <a:xfrm flipH="1">
            <a:off x="13422489" y="2063045"/>
            <a:ext cx="22578" cy="2065867"/>
          </a:xfrm>
          <a:prstGeom prst="line">
            <a:avLst/>
          </a:prstGeom>
          <a:noFill/>
          <a:ln w="114300">
            <a:solidFill>
              <a:srgbClr val="00FF00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pPr algn="ctr" eaLnBrk="1" hangingPunct="1">
              <a:defRPr/>
            </a:pPr>
            <a:endParaRPr lang="en-US" sz="2025"/>
          </a:p>
        </p:txBody>
      </p:sp>
      <p:sp>
        <p:nvSpPr>
          <p:cNvPr id="39942" name="Line 8"/>
          <p:cNvSpPr>
            <a:spLocks noChangeShapeType="1"/>
          </p:cNvSpPr>
          <p:nvPr/>
        </p:nvSpPr>
        <p:spPr bwMode="auto">
          <a:xfrm rot="10800000" flipH="1">
            <a:off x="13938956" y="2085623"/>
            <a:ext cx="22578" cy="2108199"/>
          </a:xfrm>
          <a:prstGeom prst="line">
            <a:avLst/>
          </a:prstGeom>
          <a:noFill/>
          <a:ln w="114300">
            <a:solidFill>
              <a:srgbClr val="FF00FF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pPr algn="ctr" eaLnBrk="1" hangingPunct="1">
              <a:defRPr/>
            </a:pPr>
            <a:endParaRPr lang="en-US" sz="2025"/>
          </a:p>
        </p:txBody>
      </p:sp>
      <p:sp>
        <p:nvSpPr>
          <p:cNvPr id="39943" name="Line 8"/>
          <p:cNvSpPr>
            <a:spLocks noChangeShapeType="1"/>
          </p:cNvSpPr>
          <p:nvPr/>
        </p:nvSpPr>
        <p:spPr bwMode="auto">
          <a:xfrm rot="10800000" flipH="1">
            <a:off x="14458245" y="2051757"/>
            <a:ext cx="19755" cy="2108199"/>
          </a:xfrm>
          <a:prstGeom prst="line">
            <a:avLst/>
          </a:prstGeom>
          <a:noFill/>
          <a:ln w="114300">
            <a:solidFill>
              <a:srgbClr val="66FFCC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pPr algn="ctr" eaLnBrk="1" hangingPunct="1">
              <a:defRPr/>
            </a:pPr>
            <a:endParaRPr lang="en-US" sz="2025"/>
          </a:p>
        </p:txBody>
      </p:sp>
    </p:spTree>
    <p:extLst>
      <p:ext uri="{BB962C8B-B14F-4D97-AF65-F5344CB8AC3E}">
        <p14:creationId xmlns:p14="http://schemas.microsoft.com/office/powerpoint/2010/main" val="73803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6600" u="none" strike="noStrike" cap="none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Transport Control Protocol (TCP)</a:t>
            </a:r>
          </a:p>
        </p:txBody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1155700" y="2603500"/>
            <a:ext cx="7688263" cy="570239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Font typeface="Cabin"/>
            </a:pP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Built on top of IP (Internet Protocol)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3500"/>
              </a:spcBef>
              <a:spcAft>
                <a:spcPts val="1000"/>
              </a:spcAft>
              <a:buSzPct val="100000"/>
              <a:buFont typeface="Cabin"/>
            </a:pP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Assumes IP might lose some data - stores and retransmits data if it seems to be lost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3500"/>
              </a:spcBef>
              <a:spcAft>
                <a:spcPts val="1000"/>
              </a:spcAft>
              <a:buSzPct val="100000"/>
            </a:pP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Handles </a:t>
            </a:r>
            <a:r>
              <a:rPr lang="en-US" sz="3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flow control</a:t>
            </a:r>
            <a:r>
              <a:rPr lang="en-US" sz="3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using a transmit window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3500"/>
              </a:spcBef>
              <a:spcAft>
                <a:spcPts val="1000"/>
              </a:spcAft>
              <a:buSzPct val="100000"/>
              <a:buFont typeface="Cabin"/>
            </a:pP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Provides a nice reliable </a:t>
            </a:r>
            <a:r>
              <a:rPr lang="en-US" sz="36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pipe</a:t>
            </a:r>
          </a:p>
        </p:txBody>
      </p:sp>
      <p:pic>
        <p:nvPicPr>
          <p:cNvPr id="305" name="Shape 3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09100" y="2501900"/>
            <a:ext cx="6007199" cy="4698900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Shape 306"/>
          <p:cNvSpPr txBox="1"/>
          <p:nvPr/>
        </p:nvSpPr>
        <p:spPr>
          <a:xfrm>
            <a:off x="9607600" y="3826250"/>
            <a:ext cx="5410200" cy="673199"/>
          </a:xfrm>
          <a:prstGeom prst="rect">
            <a:avLst/>
          </a:prstGeom>
          <a:noFill/>
          <a:ln w="25400" cap="rnd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Shape 307"/>
          <p:cNvSpPr txBox="1"/>
          <p:nvPr/>
        </p:nvSpPr>
        <p:spPr>
          <a:xfrm>
            <a:off x="8686825" y="7562850"/>
            <a:ext cx="7264499" cy="838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20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Source: </a:t>
            </a:r>
            <a:r>
              <a:rPr lang="en-US" sz="2000" u="sng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4"/>
              </a:rPr>
              <a:t>http://en.wikipedia.org/wiki/Internet_Protocol_Suite</a:t>
            </a:r>
            <a:r>
              <a:rPr lang="en-US" sz="20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1509891" y="770467"/>
            <a:ext cx="8243710" cy="2286000"/>
          </a:xfrm>
        </p:spPr>
        <p:txBody>
          <a:bodyPr/>
          <a:lstStyle/>
          <a:p>
            <a:pPr eaLnBrk="1" hangingPunct="1"/>
            <a:r>
              <a:rPr lang="en-US" altLang="en-US" sz="6400" dirty="0">
                <a:solidFill>
                  <a:srgbClr val="1FF6D6"/>
                </a:solidFill>
              </a:rPr>
              <a:t>Accurate Hacking in the Movies</a:t>
            </a:r>
          </a:p>
        </p:txBody>
      </p:sp>
      <p:sp>
        <p:nvSpPr>
          <p:cNvPr id="57346" name="Rectangle 2"/>
          <p:cNvSpPr>
            <a:spLocks noGrp="1" noChangeArrowheads="1"/>
          </p:cNvSpPr>
          <p:nvPr>
            <p:ph idx="1"/>
          </p:nvPr>
        </p:nvSpPr>
        <p:spPr>
          <a:xfrm>
            <a:off x="1509891" y="3172178"/>
            <a:ext cx="13236222" cy="3742267"/>
          </a:xfrm>
        </p:spPr>
        <p:txBody>
          <a:bodyPr/>
          <a:lstStyle/>
          <a:p>
            <a:pPr marL="749309">
              <a:defRPr/>
            </a:pPr>
            <a:r>
              <a:rPr lang="en-US" sz="3401" dirty="0"/>
              <a:t>Matrix Reloaded</a:t>
            </a:r>
          </a:p>
          <a:p>
            <a:pPr marL="749309">
              <a:defRPr/>
            </a:pPr>
            <a:r>
              <a:rPr lang="en-US" sz="3401" dirty="0"/>
              <a:t>Bourne Ultimatum</a:t>
            </a:r>
          </a:p>
          <a:p>
            <a:pPr marL="749309">
              <a:defRPr/>
            </a:pPr>
            <a:r>
              <a:rPr lang="en-US" sz="3401" dirty="0"/>
              <a:t>Die Hard 4</a:t>
            </a:r>
          </a:p>
          <a:p>
            <a:pPr marL="749309">
              <a:defRPr/>
            </a:pPr>
            <a:r>
              <a:rPr lang="en-US" sz="3401" dirty="0"/>
              <a:t>...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6045" y="5170311"/>
            <a:ext cx="4817534" cy="288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333" y="1069623"/>
            <a:ext cx="4800601" cy="3973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Rectangle 5"/>
          <p:cNvSpPr>
            <a:spLocks/>
          </p:cNvSpPr>
          <p:nvPr/>
        </p:nvSpPr>
        <p:spPr bwMode="auto">
          <a:xfrm>
            <a:off x="2568423" y="7177902"/>
            <a:ext cx="526586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dirty="0">
                <a:solidFill>
                  <a:srgbClr val="1FF6D6"/>
                </a:solidFill>
                <a:ea typeface="ＭＳ Ｐゴシック" charset="-128"/>
              </a:rPr>
              <a:t>http://</a:t>
            </a:r>
            <a:r>
              <a:rPr lang="en-US" altLang="en-US" dirty="0" err="1">
                <a:solidFill>
                  <a:srgbClr val="1FF6D6"/>
                </a:solidFill>
                <a:ea typeface="ＭＳ Ｐゴシック" charset="-128"/>
              </a:rPr>
              <a:t>nmap.org</a:t>
            </a:r>
            <a:r>
              <a:rPr lang="en-US" altLang="en-US" dirty="0">
                <a:solidFill>
                  <a:srgbClr val="1FF6D6"/>
                </a:solidFill>
                <a:ea typeface="ＭＳ Ｐゴシック" charset="-128"/>
              </a:rPr>
              <a:t>/</a:t>
            </a:r>
            <a:r>
              <a:rPr lang="en-US" altLang="en-US" dirty="0" err="1">
                <a:solidFill>
                  <a:srgbClr val="1FF6D6"/>
                </a:solidFill>
                <a:ea typeface="ＭＳ Ｐゴシック" charset="-128"/>
              </a:rPr>
              <a:t>movies.html</a:t>
            </a:r>
            <a:endParaRPr lang="en-US" altLang="en-US" dirty="0">
              <a:solidFill>
                <a:srgbClr val="1FF6D6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756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Shape 64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7600" u="none" strike="noStrike" cap="none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Let</a:t>
            </a:r>
            <a:r>
              <a:rPr lang="en-US" sz="760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’</a:t>
            </a:r>
            <a:r>
              <a:rPr lang="en-US" sz="7600" u="none" strike="noStrike" cap="none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 Write a Web Browser!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Shape 65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7600" u="none" strike="noStrike" cap="none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An HTTP Request in Python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050" y="5327650"/>
            <a:ext cx="4965700" cy="2565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39731" y="2539899"/>
            <a:ext cx="14791229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import socket</a:t>
            </a:r>
          </a:p>
          <a:p>
            <a:endParaRPr lang="en-US" sz="28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mysock</a:t>
            </a:r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en-US" sz="2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socket.socket</a:t>
            </a:r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2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socket.AF_INET</a:t>
            </a:r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socket.SOCK_STREAM</a:t>
            </a:r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r>
              <a:rPr lang="en-US" sz="2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mysock.connect</a:t>
            </a:r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(('data.pr4e.org', 80))</a:t>
            </a:r>
          </a:p>
          <a:p>
            <a:r>
              <a:rPr lang="en-US" sz="2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cmd</a:t>
            </a:r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= 'GET http://data.pr4e.org/</a:t>
            </a:r>
            <a:r>
              <a:rPr lang="en-US" sz="2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romeo.txt</a:t>
            </a:r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HTTP/1.0\r\n\r\</a:t>
            </a:r>
            <a:r>
              <a:rPr lang="en-US" sz="2800" dirty="0" err="1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n</a:t>
            </a:r>
            <a:r>
              <a:rPr lang="en-US" sz="2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'.encode</a:t>
            </a:r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()</a:t>
            </a:r>
          </a:p>
          <a:p>
            <a:r>
              <a:rPr lang="en-US" sz="2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mysock.send</a:t>
            </a:r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2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cmd</a:t>
            </a:r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endParaRPr lang="en-US" sz="28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while True:</a:t>
            </a:r>
          </a:p>
          <a:p>
            <a:r>
              <a:rPr lang="ro-RO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data = </a:t>
            </a:r>
            <a:r>
              <a:rPr lang="ro-RO" sz="2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mysock.recv</a:t>
            </a:r>
            <a:r>
              <a:rPr lang="ro-RO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(512)</a:t>
            </a:r>
          </a:p>
          <a:p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if (</a:t>
            </a:r>
            <a:r>
              <a:rPr lang="en-US" sz="2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len</a:t>
            </a:r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(data) &lt; 1):</a:t>
            </a:r>
          </a:p>
          <a:p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    break</a:t>
            </a:r>
          </a:p>
          <a:p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print(</a:t>
            </a:r>
            <a:r>
              <a:rPr lang="en-US" sz="2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data.</a:t>
            </a:r>
            <a:r>
              <a:rPr lang="en-US" sz="2800" dirty="0" err="1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decode</a:t>
            </a:r>
            <a:r>
              <a:rPr lang="en-US" sz="2800" smtClean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()</a:t>
            </a:r>
            <a:r>
              <a:rPr lang="en-US" sz="280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,</a:t>
            </a:r>
            <a:r>
              <a:rPr lang="en-US" sz="28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end='')</a:t>
            </a:r>
            <a:endParaRPr lang="en-US" sz="28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mysock.close</a:t>
            </a:r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Shape 660"/>
          <p:cNvSpPr txBox="1"/>
          <p:nvPr/>
        </p:nvSpPr>
        <p:spPr>
          <a:xfrm>
            <a:off x="438150" y="1768476"/>
            <a:ext cx="9431337" cy="5643562"/>
          </a:xfrm>
          <a:prstGeom prst="rect">
            <a:avLst/>
          </a:prstGeom>
          <a:noFill/>
          <a:ln w="12700" cap="rnd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2400" i="0" u="none" strike="noStrike" cap="none">
                <a:solidFill>
                  <a:srgbClr val="FF00FF"/>
                </a:solidFill>
                <a:latin typeface="Courier"/>
                <a:ea typeface="Courier New"/>
                <a:cs typeface="Courier"/>
                <a:sym typeface="Courier New"/>
              </a:rPr>
              <a:t>HTTP/1.1 200 OK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2400" i="0" u="none" strike="noStrike" cap="none">
                <a:solidFill>
                  <a:srgbClr val="FF00FF"/>
                </a:solidFill>
                <a:latin typeface="Courier"/>
                <a:ea typeface="Courier New"/>
                <a:cs typeface="Courier"/>
                <a:sym typeface="Courier New"/>
              </a:rPr>
              <a:t>Date: Sun, 14 Mar 2010 23:52:41 GMT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2400" i="0" u="none" strike="noStrike" cap="none">
                <a:solidFill>
                  <a:srgbClr val="FF00FF"/>
                </a:solidFill>
                <a:latin typeface="Courier"/>
                <a:ea typeface="Courier New"/>
                <a:cs typeface="Courier"/>
                <a:sym typeface="Courier New"/>
              </a:rPr>
              <a:t>Server: Apache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2400" i="0" u="none" strike="noStrike" cap="none">
                <a:solidFill>
                  <a:srgbClr val="FF00FF"/>
                </a:solidFill>
                <a:latin typeface="Courier"/>
                <a:ea typeface="Courier New"/>
                <a:cs typeface="Courier"/>
                <a:sym typeface="Courier New"/>
              </a:rPr>
              <a:t>Last-Modified: Tue, 29 Dec 2009 01:31:22 GMT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2400" i="0" u="none" strike="noStrike" cap="none">
                <a:solidFill>
                  <a:srgbClr val="FF00FF"/>
                </a:solidFill>
                <a:latin typeface="Courier"/>
                <a:ea typeface="Courier New"/>
                <a:cs typeface="Courier"/>
                <a:sym typeface="Courier New"/>
              </a:rPr>
              <a:t>ETag: "143c1b33-a7-4b395bea"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2400" i="0" u="none" strike="noStrike" cap="none">
                <a:solidFill>
                  <a:srgbClr val="FF00FF"/>
                </a:solidFill>
                <a:latin typeface="Courier"/>
                <a:ea typeface="Courier New"/>
                <a:cs typeface="Courier"/>
                <a:sym typeface="Courier New"/>
              </a:rPr>
              <a:t>Accept-Ranges: bytes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2400" i="0" u="none" strike="noStrike" cap="none">
                <a:solidFill>
                  <a:srgbClr val="FF00FF"/>
                </a:solidFill>
                <a:latin typeface="Courier"/>
                <a:ea typeface="Courier New"/>
                <a:cs typeface="Courier"/>
                <a:sym typeface="Courier New"/>
              </a:rPr>
              <a:t>Content-Length: 167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2400" i="0" u="none" strike="noStrike" cap="none">
                <a:solidFill>
                  <a:srgbClr val="FF00FF"/>
                </a:solidFill>
                <a:latin typeface="Courier"/>
                <a:ea typeface="Courier New"/>
                <a:cs typeface="Courier"/>
                <a:sym typeface="Courier New"/>
              </a:rPr>
              <a:t>Connection: close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2400" i="0" u="none" strike="noStrike" cap="none">
                <a:solidFill>
                  <a:srgbClr val="FF00FF"/>
                </a:solidFill>
                <a:latin typeface="Courier"/>
                <a:ea typeface="Courier New"/>
                <a:cs typeface="Courier"/>
                <a:sym typeface="Courier New"/>
              </a:rPr>
              <a:t>Content-Type: text/plain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i="0" u="none" strike="noStrike" cap="none">
              <a:solidFill>
                <a:srgbClr val="FF00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2400" i="0" u="none" strike="noStrike" cap="none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But soft what light through yonder window breaks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2400" i="0" u="none" strike="noStrike" cap="none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It is the east and Juliet is the sun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2400" i="0" u="none" strike="noStrike" cap="none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Arise fair sun and kill the envious moon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2400" i="0" u="none" strike="noStrike" cap="none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Who is already sick and pale with grief</a:t>
            </a:r>
          </a:p>
        </p:txBody>
      </p:sp>
      <p:sp>
        <p:nvSpPr>
          <p:cNvPr id="661" name="Shape 661"/>
          <p:cNvSpPr txBox="1"/>
          <p:nvPr/>
        </p:nvSpPr>
        <p:spPr>
          <a:xfrm>
            <a:off x="10566400" y="2971800"/>
            <a:ext cx="5111750" cy="27685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2400" i="0" u="none" strike="noStrike" cap="none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while True: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2400" i="0" u="none" strike="noStrike" cap="none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    data = </a:t>
            </a:r>
            <a:r>
              <a:rPr lang="en-US" sz="2400" i="0" u="none" strike="noStrike" cap="none" dirty="0" err="1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mysock.recv</a:t>
            </a:r>
            <a:r>
              <a:rPr lang="en-US" sz="2400" i="0" u="none" strike="noStrike" cap="none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(512)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2400" i="0" u="none" strike="noStrike" cap="none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    if ( </a:t>
            </a:r>
            <a:r>
              <a:rPr lang="en-US" sz="2400" i="0" u="none" strike="noStrike" cap="none" dirty="0" err="1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len</a:t>
            </a:r>
            <a:r>
              <a:rPr lang="en-US" sz="2400" i="0" u="none" strike="noStrike" cap="none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(data) &lt; 1 ) 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2400" i="0" u="none" strike="noStrike" cap="none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        break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2400" i="0" u="none" strike="noStrike" cap="none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    </a:t>
            </a:r>
            <a:r>
              <a:rPr lang="en-US" sz="2400" i="0" u="none" strike="noStrike" cap="none" dirty="0" smtClean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print(</a:t>
            </a:r>
            <a:r>
              <a:rPr lang="en-US" sz="2400" i="0" u="none" strike="noStrike" cap="none" dirty="0" err="1" smtClean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data.</a:t>
            </a:r>
            <a:r>
              <a:rPr lang="en-US" sz="2400" i="0" u="none" strike="noStrike" cap="none" dirty="0" err="1" smtClean="0">
                <a:solidFill>
                  <a:srgbClr val="00FA00"/>
                </a:solidFill>
                <a:latin typeface="Courier"/>
                <a:ea typeface="Courier New"/>
                <a:cs typeface="Courier"/>
                <a:sym typeface="Courier New"/>
              </a:rPr>
              <a:t>decode</a:t>
            </a:r>
            <a:r>
              <a:rPr lang="en-US" sz="2400" i="0" u="none" strike="noStrike" cap="none" dirty="0" smtClean="0">
                <a:solidFill>
                  <a:srgbClr val="00FA00"/>
                </a:solidFill>
                <a:latin typeface="Courier"/>
                <a:ea typeface="Courier New"/>
                <a:cs typeface="Courier"/>
                <a:sym typeface="Courier New"/>
              </a:rPr>
              <a:t>()</a:t>
            </a:r>
            <a:r>
              <a:rPr lang="en-US" sz="2400" i="0" u="none" strike="noStrike" cap="none" dirty="0" smtClean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-US" sz="2400" i="0" u="none" strike="noStrike" cap="none" dirty="0">
              <a:solidFill>
                <a:srgbClr val="FFFF00"/>
              </a:solidFill>
              <a:latin typeface="Courier"/>
              <a:ea typeface="Courier New"/>
              <a:cs typeface="Courier"/>
              <a:sym typeface="Courier New"/>
            </a:endParaRPr>
          </a:p>
        </p:txBody>
      </p:sp>
      <p:sp>
        <p:nvSpPr>
          <p:cNvPr id="662" name="Shape 662"/>
          <p:cNvSpPr txBox="1"/>
          <p:nvPr/>
        </p:nvSpPr>
        <p:spPr>
          <a:xfrm>
            <a:off x="10158411" y="1959514"/>
            <a:ext cx="3233739" cy="6222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3600" u="none" strike="noStrike" cap="none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HTTP Header</a:t>
            </a:r>
          </a:p>
        </p:txBody>
      </p:sp>
      <p:sp>
        <p:nvSpPr>
          <p:cNvPr id="663" name="Shape 663"/>
          <p:cNvSpPr txBox="1"/>
          <p:nvPr/>
        </p:nvSpPr>
        <p:spPr>
          <a:xfrm>
            <a:off x="10158411" y="6424179"/>
            <a:ext cx="2963864" cy="6222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HTTP Body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D966"/>
                </a:solidFill>
              </a:rPr>
              <a:t>About Characters and Strings</a:t>
            </a:r>
            <a:r>
              <a:rPr lang="is-IS" dirty="0" smtClean="0">
                <a:solidFill>
                  <a:srgbClr val="FFD966"/>
                </a:solidFill>
              </a:rPr>
              <a:t>…</a:t>
            </a:r>
            <a:endParaRPr lang="en-US" dirty="0">
              <a:solidFill>
                <a:srgbClr val="FFD9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7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808" y="7402940"/>
            <a:ext cx="92015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https://</a:t>
            </a:r>
            <a:r>
              <a:rPr lang="en-US" sz="2800" dirty="0" err="1">
                <a:solidFill>
                  <a:srgbClr val="FFFF00"/>
                </a:solidFill>
              </a:rPr>
              <a:t>en.wikipedia.org</a:t>
            </a:r>
            <a:r>
              <a:rPr lang="en-US" sz="2800" dirty="0">
                <a:solidFill>
                  <a:srgbClr val="FFFF00"/>
                </a:solidFill>
              </a:rPr>
              <a:t>/wiki/ASCII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http</a:t>
            </a:r>
            <a:r>
              <a:rPr lang="en-US" sz="2800" dirty="0">
                <a:solidFill>
                  <a:srgbClr val="FFFF00"/>
                </a:solidFill>
              </a:rPr>
              <a:t>://</a:t>
            </a:r>
            <a:r>
              <a:rPr lang="en-US" sz="2800" dirty="0" err="1">
                <a:solidFill>
                  <a:srgbClr val="FFFF00"/>
                </a:solidFill>
              </a:rPr>
              <a:t>www.catonmat.net</a:t>
            </a:r>
            <a:r>
              <a:rPr lang="en-US" sz="2800" dirty="0">
                <a:solidFill>
                  <a:srgbClr val="FFFF00"/>
                </a:solidFill>
              </a:rPr>
              <a:t>/download/</a:t>
            </a:r>
            <a:r>
              <a:rPr lang="en-US" sz="2800" dirty="0" err="1">
                <a:solidFill>
                  <a:srgbClr val="FFFF00"/>
                </a:solidFill>
              </a:rPr>
              <a:t>ascii</a:t>
            </a:r>
            <a:r>
              <a:rPr lang="en-US" sz="2800" dirty="0">
                <a:solidFill>
                  <a:srgbClr val="FFFF00"/>
                </a:solidFill>
              </a:rPr>
              <a:t>-cheat-</a:t>
            </a:r>
            <a:r>
              <a:rPr lang="en-US" sz="2800" dirty="0" err="1">
                <a:solidFill>
                  <a:srgbClr val="FFFF00"/>
                </a:solidFill>
              </a:rPr>
              <a:t>sheet.png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55700" y="847164"/>
            <a:ext cx="3436178" cy="1692735"/>
          </a:xfrm>
        </p:spPr>
        <p:txBody>
          <a:bodyPr/>
          <a:lstStyle/>
          <a:p>
            <a:r>
              <a:rPr lang="en-US" smtClean="0">
                <a:solidFill>
                  <a:srgbClr val="FFD966"/>
                </a:solidFill>
              </a:rPr>
              <a:t>ASCII</a:t>
            </a:r>
            <a:endParaRPr lang="en-US">
              <a:solidFill>
                <a:srgbClr val="FFD9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93353" y="2738642"/>
            <a:ext cx="30985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American Standard Code for Information Interchange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470" y="906615"/>
            <a:ext cx="8110329" cy="64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9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D966"/>
                </a:solidFill>
              </a:rPr>
              <a:t>Representing Simple Strings</a:t>
            </a:r>
            <a:endParaRPr lang="en-US" dirty="0">
              <a:solidFill>
                <a:srgbClr val="FFD966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155700" y="2603500"/>
            <a:ext cx="7690126" cy="6003787"/>
          </a:xfrm>
        </p:spPr>
        <p:txBody>
          <a:bodyPr/>
          <a:lstStyle/>
          <a:p>
            <a:r>
              <a:rPr lang="en-US" dirty="0" smtClean="0"/>
              <a:t>Each character is represented by a number between 0 and 256 stored in 8 bits of memory </a:t>
            </a:r>
          </a:p>
          <a:p>
            <a:r>
              <a:rPr lang="en-US" dirty="0" smtClean="0"/>
              <a:t>We refer to "8 bits of memory as a </a:t>
            </a:r>
            <a:r>
              <a:rPr lang="en-US" dirty="0" smtClean="0">
                <a:solidFill>
                  <a:srgbClr val="00FA00"/>
                </a:solidFill>
              </a:rPr>
              <a:t>"byte" </a:t>
            </a:r>
            <a:r>
              <a:rPr lang="en-US" dirty="0" smtClean="0"/>
              <a:t>of memory – (i.e. my disk drive contains 3 Tera</a:t>
            </a:r>
            <a:r>
              <a:rPr lang="en-US" dirty="0" smtClean="0">
                <a:solidFill>
                  <a:srgbClr val="00FA00"/>
                </a:solidFill>
              </a:rPr>
              <a:t>bytes</a:t>
            </a:r>
            <a:r>
              <a:rPr lang="en-US" dirty="0" smtClean="0"/>
              <a:t> of memory)</a:t>
            </a:r>
          </a:p>
          <a:p>
            <a:r>
              <a:rPr lang="en-US" dirty="0" smtClean="0"/>
              <a:t>The </a:t>
            </a:r>
            <a:r>
              <a:rPr lang="en-US" dirty="0" err="1" smtClean="0">
                <a:solidFill>
                  <a:srgbClr val="FF40FF"/>
                </a:solidFill>
              </a:rPr>
              <a:t>ord</a:t>
            </a:r>
            <a:r>
              <a:rPr lang="en-US" dirty="0" smtClean="0">
                <a:solidFill>
                  <a:srgbClr val="FF40FF"/>
                </a:solidFill>
              </a:rPr>
              <a:t>() </a:t>
            </a:r>
            <a:r>
              <a:rPr lang="en-US" dirty="0" smtClean="0"/>
              <a:t>function tells us the numeric value of a simple ASCII character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175048" y="3645654"/>
            <a:ext cx="4480714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&gt;&gt;&gt; </a:t>
            </a:r>
            <a:r>
              <a:rPr lang="en-US" sz="2800" dirty="0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print(</a:t>
            </a:r>
            <a:r>
              <a:rPr lang="en-US" sz="2800" dirty="0" err="1" smtClean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ord</a:t>
            </a:r>
            <a:r>
              <a:rPr lang="en-US" sz="280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'H'</a:t>
            </a:r>
            <a:r>
              <a:rPr lang="en-US" sz="280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72</a:t>
            </a:r>
          </a:p>
          <a:p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&gt;&gt;&gt; </a:t>
            </a:r>
            <a:r>
              <a:rPr lang="en-US" sz="2800" dirty="0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print(</a:t>
            </a:r>
            <a:r>
              <a:rPr lang="en-US" sz="2800" dirty="0" err="1" smtClean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ord</a:t>
            </a:r>
            <a:r>
              <a:rPr lang="en-US" sz="280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'e'</a:t>
            </a:r>
            <a:r>
              <a:rPr lang="en-US" sz="280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r>
              <a:rPr lang="en-US" sz="2800" dirty="0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101</a:t>
            </a:r>
          </a:p>
          <a:p>
            <a:r>
              <a:rPr lang="en-US" sz="2800" dirty="0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&gt;&gt;&gt; print(</a:t>
            </a:r>
            <a:r>
              <a:rPr lang="en-US" sz="2800" dirty="0" err="1" smtClean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ord</a:t>
            </a:r>
            <a:r>
              <a:rPr lang="en-US" sz="280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'\n</a:t>
            </a:r>
            <a:r>
              <a:rPr lang="en-US" sz="2800" dirty="0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</a:t>
            </a:r>
            <a:r>
              <a:rPr lang="en-US" sz="2800" dirty="0" smtClean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  <a:r>
              <a:rPr lang="en-US" sz="2800" dirty="0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r>
              <a:rPr lang="en-US" sz="2800" dirty="0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10</a:t>
            </a:r>
            <a:endParaRPr lang="en-US" sz="2800" dirty="0">
              <a:solidFill>
                <a:srgbClr val="FFFF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800" dirty="0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&gt;&gt;&gt;</a:t>
            </a:r>
            <a:r>
              <a:rPr lang="en-US" sz="2800" b="1" dirty="0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 </a:t>
            </a:r>
            <a:endParaRPr lang="en-US" sz="2800" b="1" dirty="0">
              <a:solidFill>
                <a:srgbClr val="FFFF00"/>
              </a:solidFill>
              <a:latin typeface="Courier" charset="0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98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55700" y="847164"/>
            <a:ext cx="3436178" cy="1692735"/>
          </a:xfrm>
        </p:spPr>
        <p:txBody>
          <a:bodyPr/>
          <a:lstStyle/>
          <a:p>
            <a:r>
              <a:rPr lang="en-US" smtClean="0">
                <a:solidFill>
                  <a:srgbClr val="FFD966"/>
                </a:solidFill>
              </a:rPr>
              <a:t>ASCII</a:t>
            </a:r>
            <a:endParaRPr lang="en-US">
              <a:solidFill>
                <a:srgbClr val="FFD96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7679" y="2703545"/>
            <a:ext cx="4480714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&gt;&gt;&gt; </a:t>
            </a:r>
            <a:r>
              <a:rPr lang="en-US" sz="2800" dirty="0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print(</a:t>
            </a:r>
            <a:r>
              <a:rPr lang="en-US" sz="2800" dirty="0" err="1" smtClean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ord</a:t>
            </a:r>
            <a:r>
              <a:rPr lang="en-US" sz="280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'H'</a:t>
            </a:r>
            <a:r>
              <a:rPr lang="en-US" sz="280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72</a:t>
            </a:r>
          </a:p>
          <a:p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&gt;&gt;&gt; </a:t>
            </a:r>
            <a:r>
              <a:rPr lang="en-US" sz="2800" dirty="0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print(</a:t>
            </a:r>
            <a:r>
              <a:rPr lang="en-US" sz="2800" dirty="0" err="1" smtClean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ord</a:t>
            </a:r>
            <a:r>
              <a:rPr lang="en-US" sz="280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'e'</a:t>
            </a:r>
            <a:r>
              <a:rPr lang="en-US" sz="280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r>
              <a:rPr lang="en-US" sz="2800" dirty="0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101</a:t>
            </a:r>
          </a:p>
          <a:p>
            <a:r>
              <a:rPr lang="en-US" sz="2800" dirty="0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&gt;&gt;&gt; print(</a:t>
            </a:r>
            <a:r>
              <a:rPr lang="en-US" sz="2800" dirty="0" err="1" smtClean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ord</a:t>
            </a:r>
            <a:r>
              <a:rPr lang="en-US" sz="280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'\n</a:t>
            </a:r>
            <a:r>
              <a:rPr lang="en-US" sz="2800" dirty="0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</a:t>
            </a:r>
            <a:r>
              <a:rPr lang="en-US" sz="2800" dirty="0" smtClean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  <a:r>
              <a:rPr lang="en-US" sz="2800" dirty="0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r>
              <a:rPr lang="en-US" sz="2800" dirty="0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10</a:t>
            </a:r>
            <a:endParaRPr lang="en-US" sz="2800" dirty="0">
              <a:solidFill>
                <a:srgbClr val="FFFF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800" dirty="0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&gt;&gt;&gt;</a:t>
            </a:r>
            <a:r>
              <a:rPr lang="en-US" sz="2800" b="1" dirty="0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 </a:t>
            </a:r>
            <a:endParaRPr lang="en-US" sz="2800" b="1" dirty="0">
              <a:solidFill>
                <a:srgbClr val="FFFF00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36948" y="6321287"/>
            <a:ext cx="40949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chemeClr val="bg1"/>
                </a:solidFill>
              </a:rPr>
              <a:t>In the 1960s and 1970s, we just assumed that one byte was one character</a:t>
            </a:r>
            <a:endParaRPr lang="en-US" sz="280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470" y="906615"/>
            <a:ext cx="8110329" cy="64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11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895" y="728476"/>
            <a:ext cx="12999076" cy="73531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347464" y="1621166"/>
            <a:ext cx="4142481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http://</a:t>
            </a:r>
            <a:r>
              <a:rPr lang="en-US" sz="2800" dirty="0" err="1">
                <a:solidFill>
                  <a:schemeClr val="accent2"/>
                </a:solidFill>
              </a:rPr>
              <a:t>unicode.org</a:t>
            </a:r>
            <a:r>
              <a:rPr lang="en-US" sz="2800" dirty="0">
                <a:solidFill>
                  <a:schemeClr val="accent2"/>
                </a:solidFill>
              </a:rPr>
              <a:t>/charts/</a:t>
            </a:r>
          </a:p>
        </p:txBody>
      </p:sp>
    </p:spTree>
    <p:extLst>
      <p:ext uri="{BB962C8B-B14F-4D97-AF65-F5344CB8AC3E}">
        <p14:creationId xmlns:p14="http://schemas.microsoft.com/office/powerpoint/2010/main" val="145579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D966"/>
                </a:solidFill>
              </a:rPr>
              <a:t>Multi-Byte Characters</a:t>
            </a:r>
            <a:endParaRPr lang="en-US" dirty="0">
              <a:solidFill>
                <a:srgbClr val="FFD9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363" y="2603500"/>
            <a:ext cx="14577337" cy="5923811"/>
          </a:xfrm>
        </p:spPr>
        <p:txBody>
          <a:bodyPr/>
          <a:lstStyle/>
          <a:p>
            <a:pPr marL="569913" indent="0">
              <a:spcBef>
                <a:spcPts val="1600"/>
              </a:spcBef>
              <a:buNone/>
            </a:pPr>
            <a:r>
              <a:rPr lang="en-US" sz="2800" dirty="0" smtClean="0"/>
              <a:t>To represent the wide range of characters computers must handle we represent characters with more than one byte</a:t>
            </a:r>
          </a:p>
          <a:p>
            <a:pPr lvl="1">
              <a:spcBef>
                <a:spcPts val="1600"/>
              </a:spcBef>
            </a:pPr>
            <a:r>
              <a:rPr lang="en-US" sz="2800" dirty="0" smtClean="0"/>
              <a:t>UTF-16 – Fixed length - Two bytes</a:t>
            </a:r>
          </a:p>
          <a:p>
            <a:pPr lvl="1">
              <a:spcBef>
                <a:spcPts val="1600"/>
              </a:spcBef>
            </a:pPr>
            <a:r>
              <a:rPr lang="en-US" sz="2800" dirty="0" smtClean="0"/>
              <a:t>UTF-32 – Fixed Length - Four Bytes</a:t>
            </a:r>
          </a:p>
          <a:p>
            <a:pPr lvl="1">
              <a:spcBef>
                <a:spcPts val="1600"/>
              </a:spcBef>
            </a:pPr>
            <a:r>
              <a:rPr lang="en-US" sz="2800" dirty="0" smtClean="0">
                <a:solidFill>
                  <a:srgbClr val="00FA00"/>
                </a:solidFill>
              </a:rPr>
              <a:t>UTF-8</a:t>
            </a:r>
            <a:r>
              <a:rPr lang="en-US" sz="2800" dirty="0" smtClean="0"/>
              <a:t> – 1-4 bytes</a:t>
            </a:r>
          </a:p>
          <a:p>
            <a:pPr marL="1154113" lvl="2" indent="0">
              <a:spcBef>
                <a:spcPts val="1600"/>
              </a:spcBef>
              <a:buNone/>
            </a:pPr>
            <a:r>
              <a:rPr lang="en-US" dirty="0"/>
              <a:t>-  U</a:t>
            </a:r>
            <a:r>
              <a:rPr lang="en-US" dirty="0" smtClean="0"/>
              <a:t>pwards compatible with ASCII</a:t>
            </a:r>
          </a:p>
          <a:p>
            <a:pPr marL="1154113" lvl="2" indent="0">
              <a:spcBef>
                <a:spcPts val="1600"/>
              </a:spcBef>
              <a:buNone/>
            </a:pPr>
            <a:r>
              <a:rPr lang="en-US" dirty="0" smtClean="0"/>
              <a:t>-  Automatic detection between ASCII and UTF-8</a:t>
            </a:r>
          </a:p>
          <a:p>
            <a:pPr marL="1154113" lvl="2" indent="0">
              <a:spcBef>
                <a:spcPts val="1600"/>
              </a:spcBef>
              <a:buNone/>
            </a:pPr>
            <a:r>
              <a:rPr lang="en-US" dirty="0" smtClean="0">
                <a:solidFill>
                  <a:srgbClr val="00FA00"/>
                </a:solidFill>
              </a:rPr>
              <a:t>-  UTF-8 is recommended practice for encoding </a:t>
            </a:r>
            <a:br>
              <a:rPr lang="en-US" dirty="0" smtClean="0">
                <a:solidFill>
                  <a:srgbClr val="00FA00"/>
                </a:solidFill>
              </a:rPr>
            </a:br>
            <a:r>
              <a:rPr lang="en-US" dirty="0" smtClean="0">
                <a:solidFill>
                  <a:srgbClr val="00FA00"/>
                </a:solidFill>
              </a:rPr>
              <a:t>   data to be exchanged between systems</a:t>
            </a:r>
            <a:endParaRPr lang="en-US" dirty="0">
              <a:solidFill>
                <a:srgbClr val="00FA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9361" y="3762995"/>
            <a:ext cx="4891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https://</a:t>
            </a:r>
            <a:r>
              <a:rPr lang="en-US" sz="2400" dirty="0" err="1">
                <a:solidFill>
                  <a:srgbClr val="FFFF00"/>
                </a:solidFill>
              </a:rPr>
              <a:t>en.wikipedia.org</a:t>
            </a:r>
            <a:r>
              <a:rPr lang="en-US" sz="2400" dirty="0">
                <a:solidFill>
                  <a:srgbClr val="FFFF00"/>
                </a:solidFill>
              </a:rPr>
              <a:t>/wiki/UTF-8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032" y="4487293"/>
            <a:ext cx="5519742" cy="323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4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/>
          <p:nvPr/>
        </p:nvSpPr>
        <p:spPr>
          <a:xfrm>
            <a:off x="4419600" y="7689900"/>
            <a:ext cx="11093999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3000" u="sng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http://www.flickr.com/photos/kitcowan/2103850699/</a:t>
            </a:r>
          </a:p>
        </p:txBody>
      </p:sp>
      <p:pic>
        <p:nvPicPr>
          <p:cNvPr id="313" name="Shape 3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49599" y="1049337"/>
            <a:ext cx="4064000" cy="60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Shape 3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2500" y="1049337"/>
            <a:ext cx="7467600" cy="513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Shape 315"/>
          <p:cNvSpPr txBox="1"/>
          <p:nvPr/>
        </p:nvSpPr>
        <p:spPr>
          <a:xfrm>
            <a:off x="788988" y="6779469"/>
            <a:ext cx="9704699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3000" u="sng" strike="noStrike" cap="none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6"/>
              </a:rPr>
              <a:t>http://</a:t>
            </a:r>
            <a:r>
              <a:rPr lang="en-US" sz="3000" u="sng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6"/>
              </a:rPr>
              <a:t>en.wikipedia.org/wiki/Tin_can_telephone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D966"/>
                </a:solidFill>
              </a:rPr>
              <a:t>Two Kinds of Strings in Python</a:t>
            </a:r>
            <a:endParaRPr lang="en-US" dirty="0">
              <a:solidFill>
                <a:srgbClr val="FFD9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19694" y="2723853"/>
            <a:ext cx="628418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Python </a:t>
            </a:r>
            <a:r>
              <a:rPr lang="en-US" sz="3200" dirty="0" smtClean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3.5.1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</a:t>
            </a:r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x = '이광춘</a:t>
            </a:r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type(x)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&lt;</a:t>
            </a:r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class '</a:t>
            </a:r>
            <a:r>
              <a:rPr lang="en-US" sz="3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str</a:t>
            </a:r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'&gt;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</a:t>
            </a:r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x = </a:t>
            </a:r>
            <a:r>
              <a:rPr lang="en-US" sz="3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u'이광춘</a:t>
            </a:r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type(x)</a:t>
            </a:r>
          </a:p>
          <a:p>
            <a:r>
              <a:rPr lang="en-US" sz="3200" dirty="0" smtClean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&lt;</a:t>
            </a:r>
            <a:r>
              <a:rPr lang="en-US" sz="3200" dirty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class '</a:t>
            </a:r>
            <a:r>
              <a:rPr lang="en-US" sz="3200" dirty="0" err="1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str</a:t>
            </a:r>
            <a:r>
              <a:rPr lang="en-US" sz="3200" dirty="0" smtClean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'&gt;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</a:t>
            </a:r>
            <a:endParaRPr lang="en-US" sz="32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4869" y="2723853"/>
            <a:ext cx="636016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Python 2.7.10 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</a:t>
            </a:r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x = '이광춘</a:t>
            </a:r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</a:t>
            </a:r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type(x</a:t>
            </a:r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&lt;</a:t>
            </a:r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type '</a:t>
            </a:r>
            <a:r>
              <a:rPr lang="en-US" sz="3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str</a:t>
            </a:r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'&gt;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</a:t>
            </a:r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x = </a:t>
            </a:r>
            <a:r>
              <a:rPr lang="en-US" sz="3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u'이광춘</a:t>
            </a:r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</a:t>
            </a:r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type(x</a:t>
            </a:r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r>
              <a:rPr lang="en-US" sz="3200" dirty="0" smtClean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&lt;</a:t>
            </a:r>
            <a:r>
              <a:rPr lang="en-US" sz="3200" dirty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type '</a:t>
            </a:r>
            <a:r>
              <a:rPr lang="en-US" sz="3200" dirty="0" err="1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unicode</a:t>
            </a:r>
            <a:r>
              <a:rPr lang="en-US" sz="3200" dirty="0" smtClean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'&gt;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</a:t>
            </a:r>
            <a:endParaRPr lang="en-US" sz="32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3300" y="7366599"/>
            <a:ext cx="741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FA00"/>
                </a:solidFill>
              </a:rPr>
              <a:t>In Python 3, all strings are Unicode</a:t>
            </a:r>
            <a:endParaRPr lang="en-US" sz="3600" dirty="0">
              <a:solidFill>
                <a:srgbClr val="00F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40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D966"/>
                </a:solidFill>
              </a:rPr>
              <a:t>Python 2 versus Python 3</a:t>
            </a:r>
            <a:endParaRPr lang="en-US" dirty="0">
              <a:solidFill>
                <a:srgbClr val="FFD9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40703" y="2734810"/>
            <a:ext cx="492297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Python </a:t>
            </a:r>
            <a:r>
              <a:rPr lang="en-US" sz="3200" dirty="0" smtClean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3.5.1</a:t>
            </a:r>
          </a:p>
          <a:p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x = </a:t>
            </a:r>
            <a:r>
              <a:rPr lang="en-US" sz="3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b'abc</a:t>
            </a:r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</a:t>
            </a:r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type(x</a:t>
            </a:r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r>
              <a:rPr lang="en-US" sz="3200" dirty="0" smtClean="0">
                <a:solidFill>
                  <a:srgbClr val="FFC000"/>
                </a:solidFill>
                <a:latin typeface="Courier" charset="0"/>
                <a:ea typeface="Courier" charset="0"/>
                <a:cs typeface="Courier" charset="0"/>
              </a:rPr>
              <a:t>&lt;</a:t>
            </a:r>
            <a:r>
              <a:rPr lang="en-US" sz="3200" dirty="0">
                <a:solidFill>
                  <a:srgbClr val="FFC000"/>
                </a:solidFill>
                <a:latin typeface="Courier" charset="0"/>
                <a:ea typeface="Courier" charset="0"/>
                <a:cs typeface="Courier" charset="0"/>
              </a:rPr>
              <a:t>class 'bytes'&gt;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</a:t>
            </a:r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x = '이광춘</a:t>
            </a:r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type(x)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&lt;</a:t>
            </a:r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class '</a:t>
            </a:r>
            <a:r>
              <a:rPr lang="en-US" sz="3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str</a:t>
            </a:r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'&gt;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</a:t>
            </a:r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x = </a:t>
            </a:r>
            <a:r>
              <a:rPr lang="en-US" sz="3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u'이광춘</a:t>
            </a:r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type(x)</a:t>
            </a:r>
          </a:p>
          <a:p>
            <a:r>
              <a:rPr lang="en-US" sz="3200" dirty="0" smtClean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&lt;</a:t>
            </a:r>
            <a:r>
              <a:rPr lang="en-US" sz="3200" dirty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class '</a:t>
            </a:r>
            <a:r>
              <a:rPr lang="en-US" sz="3200" dirty="0" err="1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str</a:t>
            </a:r>
            <a:r>
              <a:rPr lang="en-US" sz="3200" dirty="0" smtClean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'&gt;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87086" y="2723853"/>
            <a:ext cx="528030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Python 2.7.10 </a:t>
            </a:r>
          </a:p>
          <a:p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x = </a:t>
            </a:r>
            <a:r>
              <a:rPr lang="en-US" sz="3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b'abc</a:t>
            </a:r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</a:t>
            </a:r>
          </a:p>
          <a:p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type(x</a:t>
            </a:r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r>
              <a:rPr lang="en-US" sz="3200" dirty="0" smtClean="0">
                <a:solidFill>
                  <a:srgbClr val="FFC000"/>
                </a:solidFill>
                <a:latin typeface="Courier" charset="0"/>
                <a:ea typeface="Courier" charset="0"/>
                <a:cs typeface="Courier" charset="0"/>
              </a:rPr>
              <a:t>&lt;</a:t>
            </a:r>
            <a:r>
              <a:rPr lang="en-US" sz="3200" dirty="0">
                <a:solidFill>
                  <a:srgbClr val="FFC000"/>
                </a:solidFill>
                <a:latin typeface="Courier" charset="0"/>
                <a:ea typeface="Courier" charset="0"/>
                <a:cs typeface="Courier" charset="0"/>
              </a:rPr>
              <a:t>type '</a:t>
            </a:r>
            <a:r>
              <a:rPr lang="en-US" sz="3200" dirty="0" err="1">
                <a:solidFill>
                  <a:srgbClr val="FFC000"/>
                </a:solidFill>
                <a:latin typeface="Courier" charset="0"/>
                <a:ea typeface="Courier" charset="0"/>
                <a:cs typeface="Courier" charset="0"/>
              </a:rPr>
              <a:t>str</a:t>
            </a:r>
            <a:r>
              <a:rPr lang="en-US" sz="3200" dirty="0" smtClean="0">
                <a:solidFill>
                  <a:srgbClr val="FFC000"/>
                </a:solidFill>
                <a:latin typeface="Courier" charset="0"/>
                <a:ea typeface="Courier" charset="0"/>
                <a:cs typeface="Courier" charset="0"/>
              </a:rPr>
              <a:t>'&gt;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</a:t>
            </a:r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x = '이광춘</a:t>
            </a:r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</a:t>
            </a:r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type(x</a:t>
            </a:r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&lt;</a:t>
            </a:r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type '</a:t>
            </a:r>
            <a:r>
              <a:rPr lang="en-US" sz="3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str</a:t>
            </a:r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'&gt;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</a:t>
            </a:r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x = </a:t>
            </a:r>
            <a:r>
              <a:rPr lang="en-US" sz="3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u'이광춘</a:t>
            </a:r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type(x)</a:t>
            </a:r>
          </a:p>
          <a:p>
            <a:r>
              <a:rPr lang="en-US" sz="3200" dirty="0" smtClean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&lt;</a:t>
            </a:r>
            <a:r>
              <a:rPr lang="en-US" sz="3200" dirty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type '</a:t>
            </a:r>
            <a:r>
              <a:rPr lang="en-US" sz="3200" dirty="0" err="1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unicode</a:t>
            </a:r>
            <a:r>
              <a:rPr lang="en-US" sz="3200" dirty="0" smtClean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'&gt;</a:t>
            </a:r>
          </a:p>
        </p:txBody>
      </p:sp>
    </p:spTree>
    <p:extLst>
      <p:ext uri="{BB962C8B-B14F-4D97-AF65-F5344CB8AC3E}">
        <p14:creationId xmlns:p14="http://schemas.microsoft.com/office/powerpoint/2010/main" val="199279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D966"/>
                </a:solidFill>
              </a:rPr>
              <a:t>Python 3 and Unicode</a:t>
            </a:r>
            <a:endParaRPr lang="en-US" dirty="0">
              <a:solidFill>
                <a:srgbClr val="FFD9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0" y="2603500"/>
            <a:ext cx="7329081" cy="5702399"/>
          </a:xfrm>
        </p:spPr>
        <p:txBody>
          <a:bodyPr/>
          <a:lstStyle/>
          <a:p>
            <a:r>
              <a:rPr lang="en-US" dirty="0" smtClean="0"/>
              <a:t>In Python 3, all strings internally are UNICODE </a:t>
            </a:r>
          </a:p>
          <a:p>
            <a:r>
              <a:rPr lang="en-US" dirty="0" smtClean="0"/>
              <a:t>Working with string variables in Python programs and reading data from files usually "just works"</a:t>
            </a:r>
          </a:p>
          <a:p>
            <a:r>
              <a:rPr lang="en-US" dirty="0" smtClean="0"/>
              <a:t>When we talk to a network resource using sockets or talk to a database we have to encode and decode data (usually to UTF-8)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164726" y="2723853"/>
            <a:ext cx="492297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Python </a:t>
            </a:r>
            <a:r>
              <a:rPr lang="en-US" sz="3200" dirty="0" smtClean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3.5.1</a:t>
            </a:r>
          </a:p>
          <a:p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x = </a:t>
            </a:r>
            <a:r>
              <a:rPr lang="en-US" sz="3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b'abc</a:t>
            </a:r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</a:t>
            </a:r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type(x</a:t>
            </a:r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r>
              <a:rPr lang="en-US" sz="3200" dirty="0" smtClean="0">
                <a:solidFill>
                  <a:srgbClr val="FFC000"/>
                </a:solidFill>
                <a:latin typeface="Courier" charset="0"/>
                <a:ea typeface="Courier" charset="0"/>
                <a:cs typeface="Courier" charset="0"/>
              </a:rPr>
              <a:t>&lt;</a:t>
            </a:r>
            <a:r>
              <a:rPr lang="en-US" sz="3200" dirty="0">
                <a:solidFill>
                  <a:srgbClr val="FFC000"/>
                </a:solidFill>
                <a:latin typeface="Courier" charset="0"/>
                <a:ea typeface="Courier" charset="0"/>
                <a:cs typeface="Courier" charset="0"/>
              </a:rPr>
              <a:t>class 'bytes'&gt;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</a:t>
            </a:r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x = '이광춘</a:t>
            </a:r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type(x)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&lt;</a:t>
            </a:r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class '</a:t>
            </a:r>
            <a:r>
              <a:rPr lang="en-US" sz="3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str</a:t>
            </a:r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'&gt;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</a:t>
            </a:r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x = </a:t>
            </a:r>
            <a:r>
              <a:rPr lang="en-US" sz="3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u'이광춘</a:t>
            </a:r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type(x)</a:t>
            </a:r>
          </a:p>
          <a:p>
            <a:r>
              <a:rPr lang="en-US" sz="3200" dirty="0" smtClean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&lt;</a:t>
            </a:r>
            <a:r>
              <a:rPr lang="en-US" sz="3200" dirty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class '</a:t>
            </a:r>
            <a:r>
              <a:rPr lang="en-US" sz="3200" dirty="0" err="1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str</a:t>
            </a:r>
            <a:r>
              <a:rPr lang="en-US" sz="3200" dirty="0" smtClean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'&gt;</a:t>
            </a:r>
          </a:p>
        </p:txBody>
      </p:sp>
    </p:spTree>
    <p:extLst>
      <p:ext uri="{BB962C8B-B14F-4D97-AF65-F5344CB8AC3E}">
        <p14:creationId xmlns:p14="http://schemas.microsoft.com/office/powerpoint/2010/main" val="98450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D966"/>
                </a:solidFill>
              </a:rPr>
              <a:t>Python Strings to Bytes</a:t>
            </a:r>
            <a:endParaRPr lang="en-US" dirty="0">
              <a:solidFill>
                <a:srgbClr val="FFD9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699" y="2603500"/>
            <a:ext cx="14856933" cy="5702399"/>
          </a:xfrm>
        </p:spPr>
        <p:txBody>
          <a:bodyPr/>
          <a:lstStyle/>
          <a:p>
            <a:r>
              <a:rPr lang="en-US" dirty="0" smtClean="0"/>
              <a:t>When we talk to an external resource like a network socket we send bytes, so we need to encode Python 3 strings into a given character encoding</a:t>
            </a:r>
          </a:p>
          <a:p>
            <a:r>
              <a:rPr lang="en-US" dirty="0" smtClean="0"/>
              <a:t>When we read data from an external resource, we must decode it based on the character set so it is properly represented in Python 3 as a string</a:t>
            </a:r>
            <a:endParaRPr lang="en-US" dirty="0"/>
          </a:p>
        </p:txBody>
      </p:sp>
      <p:sp>
        <p:nvSpPr>
          <p:cNvPr id="4" name="Shape 661"/>
          <p:cNvSpPr txBox="1"/>
          <p:nvPr/>
        </p:nvSpPr>
        <p:spPr>
          <a:xfrm>
            <a:off x="4656942" y="5284578"/>
            <a:ext cx="7447259" cy="32004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2800" i="0" u="none" strike="noStrike" cap="none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while True: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2800" i="0" u="none" strike="noStrike" cap="none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    </a:t>
            </a:r>
            <a:r>
              <a:rPr lang="en-US" sz="2800" i="0" u="none" strike="noStrike" cap="none" dirty="0">
                <a:solidFill>
                  <a:srgbClr val="FFC000"/>
                </a:solidFill>
                <a:latin typeface="Courier"/>
                <a:ea typeface="Courier New"/>
                <a:cs typeface="Courier"/>
                <a:sym typeface="Courier New"/>
              </a:rPr>
              <a:t>data</a:t>
            </a:r>
            <a:r>
              <a:rPr lang="en-US" sz="2800" i="0" u="none" strike="noStrike" cap="none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-US" sz="2800" i="0" u="none" strike="noStrike" cap="none" dirty="0" err="1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mysock.recv</a:t>
            </a:r>
            <a:r>
              <a:rPr lang="en-US" sz="2800" i="0" u="none" strike="noStrike" cap="none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(512)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2800" i="0" u="none" strike="noStrike" cap="none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    if ( </a:t>
            </a:r>
            <a:r>
              <a:rPr lang="en-US" sz="2800" i="0" u="none" strike="noStrike" cap="none" dirty="0" err="1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len</a:t>
            </a:r>
            <a:r>
              <a:rPr lang="en-US" sz="2800" i="0" u="none" strike="noStrike" cap="none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-US" sz="2800" i="0" u="none" strike="noStrike" cap="none" dirty="0">
                <a:solidFill>
                  <a:srgbClr val="FFC000"/>
                </a:solidFill>
                <a:latin typeface="Courier"/>
                <a:ea typeface="Courier New"/>
                <a:cs typeface="Courier"/>
                <a:sym typeface="Courier New"/>
              </a:rPr>
              <a:t>data</a:t>
            </a:r>
            <a:r>
              <a:rPr lang="en-US" sz="2800" i="0" u="none" strike="noStrike" cap="none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) &lt; 1 ) 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2800" i="0" u="none" strike="noStrike" cap="none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        </a:t>
            </a:r>
            <a:r>
              <a:rPr lang="en-US" sz="2800" i="0" u="none" strike="noStrike" cap="none" dirty="0" smtClean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break</a:t>
            </a:r>
            <a:endParaRPr lang="en-US" sz="2800" i="0" u="none" strike="noStrike" cap="none" dirty="0">
              <a:solidFill>
                <a:srgbClr val="FFFF00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2800" i="0" u="none" strike="noStrike" cap="none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    </a:t>
            </a:r>
            <a:r>
              <a:rPr lang="en-US" sz="2800" i="0" u="none" strike="noStrike" cap="none" dirty="0" err="1" smtClean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mystring</a:t>
            </a:r>
            <a:r>
              <a:rPr lang="en-US" sz="2800" i="0" u="none" strike="noStrike" cap="none" dirty="0" smtClean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-US" sz="2800" i="0" u="none" strike="noStrike" cap="none" dirty="0" err="1" smtClean="0">
                <a:solidFill>
                  <a:srgbClr val="FFC000"/>
                </a:solidFill>
                <a:latin typeface="Courier"/>
                <a:ea typeface="Courier New"/>
                <a:cs typeface="Courier"/>
                <a:sym typeface="Courier New"/>
              </a:rPr>
              <a:t>data</a:t>
            </a:r>
            <a:r>
              <a:rPr lang="en-US" sz="2800" i="0" u="none" strike="noStrike" cap="none" dirty="0" err="1" smtClean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.</a:t>
            </a:r>
            <a:r>
              <a:rPr lang="en-US" sz="2800" i="0" u="none" strike="noStrike" cap="none" dirty="0" err="1" smtClean="0">
                <a:solidFill>
                  <a:srgbClr val="00FA00"/>
                </a:solidFill>
                <a:latin typeface="Courier"/>
                <a:ea typeface="Courier New"/>
                <a:cs typeface="Courier"/>
                <a:sym typeface="Courier New"/>
              </a:rPr>
              <a:t>decode</a:t>
            </a:r>
            <a:r>
              <a:rPr lang="en-US" sz="2800" i="0" u="none" strike="noStrike" cap="none" dirty="0" smtClean="0">
                <a:solidFill>
                  <a:srgbClr val="00FA00"/>
                </a:solidFill>
                <a:latin typeface="Courier"/>
                <a:ea typeface="Courier New"/>
                <a:cs typeface="Courier"/>
                <a:sym typeface="Courier New"/>
              </a:rPr>
              <a:t>()</a:t>
            </a:r>
            <a:endParaRPr lang="en-US" sz="2800" dirty="0">
              <a:solidFill>
                <a:srgbClr val="FFFF00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2800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   print(</a:t>
            </a:r>
            <a:r>
              <a:rPr lang="en-US" sz="2800" dirty="0" err="1" smtClean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mystring</a:t>
            </a:r>
            <a:r>
              <a:rPr lang="en-US" sz="2800" dirty="0" smtClean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-US" sz="2800" i="0" u="none" strike="noStrike" cap="none" dirty="0">
              <a:solidFill>
                <a:srgbClr val="FFFF00"/>
              </a:solidFill>
              <a:latin typeface="Courier"/>
              <a:ea typeface="Courier New"/>
              <a:cs typeface="Courier"/>
              <a:sym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811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Shape 65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7600" u="none" strike="noStrike" cap="none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An HTTP Request in Python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050" y="5327650"/>
            <a:ext cx="4965700" cy="2565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39731" y="2539899"/>
            <a:ext cx="13932019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import socket</a:t>
            </a:r>
          </a:p>
          <a:p>
            <a:endParaRPr lang="en-US" sz="28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mysock</a:t>
            </a:r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en-US" sz="2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socket.socket</a:t>
            </a:r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2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socket.AF_INET</a:t>
            </a:r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socket.SOCK_STREAM</a:t>
            </a:r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r>
              <a:rPr lang="en-US" sz="2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mysock.connect</a:t>
            </a:r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(('data.pr4e.org', 80))</a:t>
            </a:r>
          </a:p>
          <a:p>
            <a:r>
              <a:rPr lang="en-US" sz="2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cmd</a:t>
            </a:r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= 'GET http://data.pr4e.org/</a:t>
            </a:r>
            <a:r>
              <a:rPr lang="en-US" sz="2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romeo.txt</a:t>
            </a:r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HTTP/1.0\n\</a:t>
            </a:r>
            <a:r>
              <a:rPr lang="en-US" sz="2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n'.</a:t>
            </a:r>
            <a:r>
              <a:rPr lang="en-US" sz="2800" dirty="0" err="1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encode</a:t>
            </a:r>
            <a:r>
              <a:rPr lang="en-US" sz="2800" dirty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()</a:t>
            </a:r>
          </a:p>
          <a:p>
            <a:r>
              <a:rPr lang="en-US" sz="2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mysock.send</a:t>
            </a:r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2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cmd</a:t>
            </a:r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endParaRPr lang="en-US" sz="28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while True:</a:t>
            </a:r>
          </a:p>
          <a:p>
            <a:r>
              <a:rPr lang="ro-RO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data = </a:t>
            </a:r>
            <a:r>
              <a:rPr lang="ro-RO" sz="2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mysock.recv</a:t>
            </a:r>
            <a:r>
              <a:rPr lang="ro-RO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(512)</a:t>
            </a:r>
          </a:p>
          <a:p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if (</a:t>
            </a:r>
            <a:r>
              <a:rPr lang="en-US" sz="2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len</a:t>
            </a:r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(data) &lt; 1):</a:t>
            </a:r>
          </a:p>
          <a:p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    break</a:t>
            </a:r>
          </a:p>
          <a:p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print(</a:t>
            </a:r>
            <a:r>
              <a:rPr lang="en-US" sz="2800" dirty="0" err="1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data.decode</a:t>
            </a:r>
            <a:r>
              <a:rPr lang="en-US" sz="2800" dirty="0" smtClean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()</a:t>
            </a:r>
            <a:r>
              <a:rPr lang="en-US" sz="28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  <a:endParaRPr lang="en-US" sz="28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mysock.close</a:t>
            </a:r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82634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5825" y="7548248"/>
            <a:ext cx="975940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https://</a:t>
            </a:r>
            <a:r>
              <a:rPr lang="en-US" sz="2800" dirty="0" err="1" smtClean="0">
                <a:solidFill>
                  <a:srgbClr val="FFFF00"/>
                </a:solidFill>
              </a:rPr>
              <a:t>docs.python.org</a:t>
            </a:r>
            <a:r>
              <a:rPr lang="en-US" sz="2800" dirty="0" smtClean="0">
                <a:solidFill>
                  <a:srgbClr val="FFFF00"/>
                </a:solidFill>
              </a:rPr>
              <a:t>/3/library/</a:t>
            </a:r>
            <a:r>
              <a:rPr lang="en-US" sz="2800" dirty="0" err="1" smtClean="0">
                <a:solidFill>
                  <a:srgbClr val="FFFF00"/>
                </a:solidFill>
              </a:rPr>
              <a:t>stdtypes.html#bytes.decode</a:t>
            </a:r>
            <a:endParaRPr lang="en-US" sz="2800" dirty="0" smtClean="0">
              <a:solidFill>
                <a:srgbClr val="FFFF00"/>
              </a:solidFill>
            </a:endParaRPr>
          </a:p>
          <a:p>
            <a:r>
              <a:rPr lang="en-US" sz="2800" dirty="0">
                <a:solidFill>
                  <a:srgbClr val="FFFF00"/>
                </a:solidFill>
              </a:rPr>
              <a:t>https://</a:t>
            </a:r>
            <a:r>
              <a:rPr lang="en-US" sz="2800" dirty="0" err="1">
                <a:solidFill>
                  <a:srgbClr val="FFFF00"/>
                </a:solidFill>
              </a:rPr>
              <a:t>docs.python.org</a:t>
            </a:r>
            <a:r>
              <a:rPr lang="en-US" sz="2800" dirty="0">
                <a:solidFill>
                  <a:srgbClr val="FFFF00"/>
                </a:solidFill>
              </a:rPr>
              <a:t>/3/library/</a:t>
            </a:r>
            <a:r>
              <a:rPr lang="en-US" sz="2800" dirty="0" err="1">
                <a:solidFill>
                  <a:srgbClr val="FFFF00"/>
                </a:solidFill>
              </a:rPr>
              <a:t>stdtypes.html#str.encode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531" y="1442189"/>
            <a:ext cx="12700000" cy="2006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531" y="4308549"/>
            <a:ext cx="12636500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12439944" y="1001670"/>
            <a:ext cx="3019796" cy="292175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6"/>
                </a:solidFill>
              </a:rPr>
              <a:t>Network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26135" y="1874273"/>
            <a:ext cx="1647161" cy="1176544"/>
          </a:xfrm>
          <a:prstGeom prst="rect">
            <a:avLst/>
          </a:prstGeom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6"/>
                </a:solidFill>
              </a:rPr>
              <a:t>Socket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75932" y="1364434"/>
            <a:ext cx="1647161" cy="1176544"/>
          </a:xfrm>
          <a:prstGeom prst="rect">
            <a:avLst/>
          </a:prstGeom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6"/>
                </a:solidFill>
              </a:rPr>
              <a:t>Bytes</a:t>
            </a:r>
          </a:p>
          <a:p>
            <a:pPr algn="ctr"/>
            <a:r>
              <a:rPr lang="en-US" sz="2400" dirty="0" smtClean="0">
                <a:solidFill>
                  <a:schemeClr val="accent6"/>
                </a:solidFill>
              </a:rPr>
              <a:t>UTF-8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80615" y="2060560"/>
            <a:ext cx="1647161" cy="1176544"/>
          </a:xfrm>
          <a:prstGeom prst="rect">
            <a:avLst/>
          </a:prstGeom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6"/>
                </a:solidFill>
              </a:rPr>
              <a:t>String</a:t>
            </a:r>
          </a:p>
          <a:p>
            <a:pPr algn="ctr"/>
            <a:r>
              <a:rPr lang="en-US" sz="2400" dirty="0" smtClean="0">
                <a:solidFill>
                  <a:schemeClr val="accent6"/>
                </a:solidFill>
              </a:rPr>
              <a:t>Unicode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20051" y="2746880"/>
            <a:ext cx="1647161" cy="1176544"/>
          </a:xfrm>
          <a:prstGeom prst="rect">
            <a:avLst/>
          </a:prstGeom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6"/>
                </a:solidFill>
              </a:rPr>
              <a:t>Bytes</a:t>
            </a:r>
          </a:p>
          <a:p>
            <a:pPr algn="ctr"/>
            <a:r>
              <a:rPr lang="en-US" sz="2400" dirty="0" smtClean="0">
                <a:solidFill>
                  <a:schemeClr val="accent6"/>
                </a:solidFill>
              </a:rPr>
              <a:t>UTF-8</a:t>
            </a:r>
            <a:endParaRPr lang="en-US" sz="2400" dirty="0">
              <a:solidFill>
                <a:schemeClr val="accent6"/>
              </a:solidFill>
            </a:endParaRPr>
          </a:p>
        </p:txBody>
      </p:sp>
      <p:cxnSp>
        <p:nvCxnSpPr>
          <p:cNvPr id="10" name="Straight Arrow Connector 9"/>
          <p:cNvCxnSpPr>
            <a:stCxn id="7" idx="3"/>
            <a:endCxn id="8" idx="1"/>
          </p:cNvCxnSpPr>
          <p:nvPr/>
        </p:nvCxnSpPr>
        <p:spPr>
          <a:xfrm>
            <a:off x="6027776" y="2648833"/>
            <a:ext cx="1892275" cy="686319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1"/>
            <a:endCxn id="6" idx="3"/>
          </p:cNvCxnSpPr>
          <p:nvPr/>
        </p:nvCxnSpPr>
        <p:spPr>
          <a:xfrm flipH="1" flipV="1">
            <a:off x="9523094" y="1952706"/>
            <a:ext cx="1603042" cy="509840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3"/>
            <a:endCxn id="5" idx="1"/>
          </p:cNvCxnSpPr>
          <p:nvPr/>
        </p:nvCxnSpPr>
        <p:spPr>
          <a:xfrm flipV="1">
            <a:off x="9567213" y="2462546"/>
            <a:ext cx="1558923" cy="872607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1"/>
            <a:endCxn id="7" idx="3"/>
          </p:cNvCxnSpPr>
          <p:nvPr/>
        </p:nvCxnSpPr>
        <p:spPr>
          <a:xfrm flipH="1">
            <a:off x="6027776" y="1952706"/>
            <a:ext cx="1848156" cy="696127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9988823" y="1568276"/>
            <a:ext cx="971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recv</a:t>
            </a:r>
            <a:r>
              <a:rPr lang="en-US" sz="2400" dirty="0" smtClean="0">
                <a:solidFill>
                  <a:schemeClr val="bg1"/>
                </a:solidFill>
              </a:rPr>
              <a:t>()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16272" y="1445721"/>
            <a:ext cx="1401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decode()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16272" y="3201771"/>
            <a:ext cx="1401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encode()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945542" y="3075223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send()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0341" y="4096180"/>
            <a:ext cx="11374449" cy="4493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import socket</a:t>
            </a:r>
          </a:p>
          <a:p>
            <a:endParaRPr lang="en-US" sz="22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mysock</a:t>
            </a:r>
            <a:r>
              <a:rPr lang="en-US" sz="2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en-US" sz="2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socket.socket</a:t>
            </a:r>
            <a:r>
              <a:rPr lang="en-US" sz="2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2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socket.AF_INET</a:t>
            </a:r>
            <a:r>
              <a:rPr lang="en-US" sz="2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socket.SOCK_STREAM</a:t>
            </a:r>
            <a:r>
              <a:rPr lang="en-US" sz="2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r>
              <a:rPr lang="en-US" sz="2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mysock.connect</a:t>
            </a:r>
            <a:r>
              <a:rPr lang="en-US" sz="2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(('data.pr4e.org', 80))</a:t>
            </a:r>
          </a:p>
          <a:p>
            <a:r>
              <a:rPr lang="en-US" sz="2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cmd</a:t>
            </a:r>
            <a:r>
              <a:rPr lang="en-US" sz="2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= 'GET http://data.pr4e.org/</a:t>
            </a:r>
            <a:r>
              <a:rPr lang="en-US" sz="2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romeo.txt</a:t>
            </a:r>
            <a:r>
              <a:rPr lang="en-US" sz="2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HTTP/1.0\n\</a:t>
            </a:r>
            <a:r>
              <a:rPr lang="en-US" sz="2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n'.</a:t>
            </a:r>
            <a:r>
              <a:rPr lang="en-US" sz="2200" dirty="0" err="1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encode</a:t>
            </a:r>
            <a:r>
              <a:rPr lang="en-US" sz="2200" dirty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()</a:t>
            </a:r>
          </a:p>
          <a:p>
            <a:r>
              <a:rPr lang="en-US" sz="2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mysock.send</a:t>
            </a:r>
            <a:r>
              <a:rPr lang="en-US" sz="2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2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cmd</a:t>
            </a:r>
            <a:r>
              <a:rPr lang="en-US" sz="2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endParaRPr lang="en-US" sz="22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while True:</a:t>
            </a:r>
          </a:p>
          <a:p>
            <a:r>
              <a:rPr lang="ro-RO" sz="2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data = </a:t>
            </a:r>
            <a:r>
              <a:rPr lang="ro-RO" sz="2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mysock.recv</a:t>
            </a:r>
            <a:r>
              <a:rPr lang="ro-RO" sz="2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(512)</a:t>
            </a:r>
          </a:p>
          <a:p>
            <a:r>
              <a:rPr lang="en-US" sz="2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if (</a:t>
            </a:r>
            <a:r>
              <a:rPr lang="en-US" sz="2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len</a:t>
            </a:r>
            <a:r>
              <a:rPr lang="en-US" sz="2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(data) &lt; 1):</a:t>
            </a:r>
          </a:p>
          <a:p>
            <a:r>
              <a:rPr lang="en-US" sz="2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    break</a:t>
            </a:r>
          </a:p>
          <a:p>
            <a:r>
              <a:rPr lang="en-US" sz="2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print(</a:t>
            </a:r>
            <a:r>
              <a:rPr lang="en-US" sz="2200" dirty="0" err="1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data.decode</a:t>
            </a:r>
            <a:r>
              <a:rPr lang="en-US" sz="2200" dirty="0" smtClean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()</a:t>
            </a:r>
            <a:r>
              <a:rPr lang="en-US" sz="2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  <a:endParaRPr lang="en-US" sz="22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mysock.close</a:t>
            </a:r>
            <a:r>
              <a:rPr lang="en-US" sz="2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189101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Shape 66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7600" u="none" strike="noStrike" cap="none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Making HTTP Easier With urllib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Shape 67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Since HTTP is so common, we have a library that does all the socket work for us and makes web pages look like a file</a:t>
            </a:r>
          </a:p>
        </p:txBody>
      </p:sp>
      <p:sp>
        <p:nvSpPr>
          <p:cNvPr id="676" name="Shape 676"/>
          <p:cNvSpPr txBox="1"/>
          <p:nvPr/>
        </p:nvSpPr>
        <p:spPr>
          <a:xfrm>
            <a:off x="654280" y="4768850"/>
            <a:ext cx="15462019" cy="27685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r>
              <a:rPr lang="en-US" sz="30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import </a:t>
            </a:r>
            <a:r>
              <a:rPr lang="en-US" sz="30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urllib.request</a:t>
            </a:r>
            <a:r>
              <a:rPr lang="en-US" sz="30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30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urllib.parse</a:t>
            </a:r>
            <a:r>
              <a:rPr lang="en-US" sz="30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30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urllib.error</a:t>
            </a:r>
            <a:endParaRPr lang="en-US" sz="3000" dirty="0">
              <a:solidFill>
                <a:srgbClr val="FFFF00"/>
              </a:solidFill>
              <a:latin typeface="Courier" charset="0"/>
              <a:ea typeface="Courier" charset="0"/>
              <a:cs typeface="Courier" charset="0"/>
            </a:endParaRPr>
          </a:p>
          <a:p>
            <a:endParaRPr lang="en-US" sz="3000" dirty="0">
              <a:solidFill>
                <a:srgbClr val="FFFF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30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fhand</a:t>
            </a:r>
            <a:r>
              <a:rPr lang="en-US" sz="30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en-US" sz="30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urllib.request.urlopen</a:t>
            </a:r>
            <a:r>
              <a:rPr lang="en-US" sz="30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('http://data.pr4e.org/</a:t>
            </a:r>
            <a:r>
              <a:rPr lang="en-US" sz="30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romeo.txt</a:t>
            </a:r>
            <a:r>
              <a:rPr lang="en-US" sz="30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')</a:t>
            </a:r>
          </a:p>
          <a:p>
            <a:r>
              <a:rPr lang="en-US" sz="30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for line in </a:t>
            </a:r>
            <a:r>
              <a:rPr lang="en-US" sz="30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fhand</a:t>
            </a:r>
            <a:r>
              <a:rPr lang="en-US" sz="30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:</a:t>
            </a:r>
          </a:p>
          <a:p>
            <a:r>
              <a:rPr lang="en-US" sz="30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    print(</a:t>
            </a:r>
            <a:r>
              <a:rPr lang="en-US" sz="30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line.</a:t>
            </a:r>
            <a:r>
              <a:rPr lang="en-US" sz="3000" dirty="0" err="1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decode</a:t>
            </a:r>
            <a:r>
              <a:rPr lang="en-US" sz="300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()</a:t>
            </a:r>
            <a:r>
              <a:rPr lang="en-US" sz="30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.strip())</a:t>
            </a:r>
            <a:endParaRPr lang="en-US" sz="3000" u="none" strike="noStrike" cap="none" dirty="0">
              <a:solidFill>
                <a:srgbClr val="FFFF00"/>
              </a:solidFill>
              <a:latin typeface="Courier" charset="0"/>
              <a:ea typeface="Courier" charset="0"/>
              <a:cs typeface="Courier" charset="0"/>
              <a:sym typeface="Courier New"/>
            </a:endParaRPr>
          </a:p>
        </p:txBody>
      </p:sp>
      <p:sp>
        <p:nvSpPr>
          <p:cNvPr id="674" name="Shape 67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76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Using </a:t>
            </a:r>
            <a:r>
              <a:rPr lang="en-US" sz="7600" u="none" strike="noStrike" cap="none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urllib</a:t>
            </a:r>
            <a:r>
              <a:rPr lang="en-US" sz="76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in Python</a:t>
            </a:r>
          </a:p>
        </p:txBody>
      </p:sp>
      <p:sp>
        <p:nvSpPr>
          <p:cNvPr id="678" name="Shape 678"/>
          <p:cNvSpPr txBox="1"/>
          <p:nvPr/>
        </p:nvSpPr>
        <p:spPr>
          <a:xfrm>
            <a:off x="13500717" y="7518350"/>
            <a:ext cx="2251199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36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urllib1.py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Shape 684"/>
          <p:cNvSpPr txBox="1"/>
          <p:nvPr/>
        </p:nvSpPr>
        <p:spPr>
          <a:xfrm>
            <a:off x="3238500" y="4930775"/>
            <a:ext cx="10239000" cy="23543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3600" u="none" strike="noStrike" cap="none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But soft what light through yonder window breaks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3600" u="none" strike="noStrike" cap="none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It is the east and Juliet is the sun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3600" u="none" strike="noStrike" cap="none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Arise fair sun and kill the envious moon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3600" u="none" strike="noStrike" cap="none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Who is already sick and pale with grief</a:t>
            </a:r>
          </a:p>
        </p:txBody>
      </p:sp>
      <p:sp>
        <p:nvSpPr>
          <p:cNvPr id="685" name="Shape 685"/>
          <p:cNvSpPr txBox="1"/>
          <p:nvPr/>
        </p:nvSpPr>
        <p:spPr>
          <a:xfrm>
            <a:off x="13315950" y="7541537"/>
            <a:ext cx="2422649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36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urllib1.py</a:t>
            </a:r>
          </a:p>
        </p:txBody>
      </p:sp>
      <p:sp>
        <p:nvSpPr>
          <p:cNvPr id="9" name="Shape 676"/>
          <p:cNvSpPr txBox="1"/>
          <p:nvPr/>
        </p:nvSpPr>
        <p:spPr>
          <a:xfrm>
            <a:off x="692772" y="1301750"/>
            <a:ext cx="15425467" cy="27685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r>
              <a:rPr lang="en-US" sz="30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import </a:t>
            </a:r>
            <a:r>
              <a:rPr lang="en-US" sz="30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urllib.request</a:t>
            </a:r>
            <a:r>
              <a:rPr lang="en-US" sz="30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30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urllib.parse</a:t>
            </a:r>
            <a:r>
              <a:rPr lang="en-US" sz="30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30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urllib.error</a:t>
            </a:r>
            <a:endParaRPr lang="en-US" sz="3000" dirty="0">
              <a:solidFill>
                <a:srgbClr val="FFFF00"/>
              </a:solidFill>
              <a:latin typeface="Courier" charset="0"/>
              <a:ea typeface="Courier" charset="0"/>
              <a:cs typeface="Courier" charset="0"/>
            </a:endParaRPr>
          </a:p>
          <a:p>
            <a:endParaRPr lang="en-US" sz="3000" dirty="0">
              <a:solidFill>
                <a:srgbClr val="FFFF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30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fhand</a:t>
            </a:r>
            <a:r>
              <a:rPr lang="en-US" sz="30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en-US" sz="30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urllib.request.urlopen</a:t>
            </a:r>
            <a:r>
              <a:rPr lang="en-US" sz="30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('http://data.pr4e.org/</a:t>
            </a:r>
            <a:r>
              <a:rPr lang="en-US" sz="30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romeo.txt</a:t>
            </a:r>
            <a:r>
              <a:rPr lang="en-US" sz="30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')</a:t>
            </a:r>
          </a:p>
          <a:p>
            <a:r>
              <a:rPr lang="en-US" sz="30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for line in </a:t>
            </a:r>
            <a:r>
              <a:rPr lang="en-US" sz="30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fhand</a:t>
            </a:r>
            <a:r>
              <a:rPr lang="en-US" sz="30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:</a:t>
            </a:r>
          </a:p>
          <a:p>
            <a:r>
              <a:rPr lang="en-US" sz="30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    print(</a:t>
            </a:r>
            <a:r>
              <a:rPr lang="en-US" sz="30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line.</a:t>
            </a:r>
            <a:r>
              <a:rPr lang="en-US" sz="3000" dirty="0" err="1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decode</a:t>
            </a:r>
            <a:r>
              <a:rPr lang="en-US" sz="300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()</a:t>
            </a:r>
            <a:r>
              <a:rPr lang="en-US" sz="30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.strip())</a:t>
            </a:r>
            <a:endParaRPr lang="en-US" sz="3000" u="none" strike="noStrike" cap="none" dirty="0">
              <a:solidFill>
                <a:srgbClr val="FFFF00"/>
              </a:solidFill>
              <a:latin typeface="Courier" charset="0"/>
              <a:ea typeface="Courier" charset="0"/>
              <a:cs typeface="Courier" charset="0"/>
              <a:sym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>
            <a:stCxn id="325" idx="3"/>
            <a:endCxn id="326" idx="1"/>
          </p:cNvCxnSpPr>
          <p:nvPr/>
        </p:nvCxnSpPr>
        <p:spPr>
          <a:xfrm>
            <a:off x="5473700" y="6167741"/>
            <a:ext cx="5473700" cy="0"/>
          </a:xfrm>
          <a:prstGeom prst="straightConnector1">
            <a:avLst/>
          </a:prstGeom>
          <a:ln w="63500">
            <a:solidFill>
              <a:srgbClr val="FFC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0" name="Shape 3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76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TCP Connections /</a:t>
            </a:r>
            <a:r>
              <a:rPr lang="en-US" sz="7600" u="none" strike="noStrike" cap="none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-US" sz="7600" u="none" strike="noStrike" cap="none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Sockets</a:t>
            </a:r>
          </a:p>
        </p:txBody>
      </p:sp>
      <p:sp>
        <p:nvSpPr>
          <p:cNvPr id="321" name="Shape 321"/>
          <p:cNvSpPr txBox="1"/>
          <p:nvPr/>
        </p:nvSpPr>
        <p:spPr>
          <a:xfrm>
            <a:off x="3685901" y="7642626"/>
            <a:ext cx="9547499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3000" u="sng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http://en.wikipedia.org/wiki/Internet_socket</a:t>
            </a:r>
          </a:p>
        </p:txBody>
      </p:sp>
      <p:sp>
        <p:nvSpPr>
          <p:cNvPr id="322" name="Shape 322"/>
          <p:cNvSpPr txBox="1"/>
          <p:nvPr/>
        </p:nvSpPr>
        <p:spPr>
          <a:xfrm>
            <a:off x="1490475" y="2539900"/>
            <a:ext cx="13369500" cy="24037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36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“</a:t>
            </a: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In computer networking, an Internet </a:t>
            </a:r>
            <a:r>
              <a:rPr lang="en-US" sz="36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socket</a:t>
            </a: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or network </a:t>
            </a:r>
            <a:r>
              <a:rPr lang="en-US" sz="36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socket</a:t>
            </a: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is an endpoint of a bidirectional </a:t>
            </a:r>
            <a:r>
              <a:rPr lang="en-US" sz="3600" u="none" strike="noStrike" cap="none" dirty="0">
                <a:solidFill>
                  <a:srgbClr val="00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inter-process </a:t>
            </a: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communication flow across an </a:t>
            </a:r>
            <a:r>
              <a:rPr lang="en-US" sz="3600" u="none" strike="noStrike" cap="none" dirty="0">
                <a:solidFill>
                  <a:srgbClr val="E066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Internet</a:t>
            </a: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Protocol-based computer network, such as the </a:t>
            </a:r>
            <a:r>
              <a:rPr lang="en-US" sz="3600" u="none" strike="noStrike" cap="none" dirty="0">
                <a:solidFill>
                  <a:srgbClr val="E066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Internet.</a:t>
            </a:r>
            <a:r>
              <a:rPr lang="en-US" sz="36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”</a:t>
            </a:r>
          </a:p>
        </p:txBody>
      </p:sp>
      <p:pic>
        <p:nvPicPr>
          <p:cNvPr id="323" name="Shape 3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42062" y="5272756"/>
            <a:ext cx="3600599" cy="1789968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Shape 324"/>
          <p:cNvSpPr txBox="1"/>
          <p:nvPr/>
        </p:nvSpPr>
        <p:spPr>
          <a:xfrm>
            <a:off x="7213600" y="5892376"/>
            <a:ext cx="2190900" cy="55072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bin"/>
              <a:buNone/>
            </a:pPr>
            <a:r>
              <a:rPr lang="en-US" sz="5000" u="none" strike="noStrike" cap="none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Internet</a:t>
            </a:r>
          </a:p>
        </p:txBody>
      </p:sp>
      <p:sp>
        <p:nvSpPr>
          <p:cNvPr id="325" name="Shape 325"/>
          <p:cNvSpPr/>
          <p:nvPr/>
        </p:nvSpPr>
        <p:spPr>
          <a:xfrm>
            <a:off x="3187700" y="5312475"/>
            <a:ext cx="2286000" cy="1710531"/>
          </a:xfrm>
          <a:prstGeom prst="roundRect">
            <a:avLst>
              <a:gd name="adj" fmla="val 1800"/>
            </a:avLst>
          </a:prstGeom>
          <a:solidFill>
            <a:srgbClr val="CCCCCC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Cabin"/>
              <a:buNone/>
            </a:pPr>
            <a:r>
              <a:rPr lang="en-US" sz="3900" u="none" strike="noStrike" cap="none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Process</a:t>
            </a:r>
          </a:p>
        </p:txBody>
      </p:sp>
      <p:sp>
        <p:nvSpPr>
          <p:cNvPr id="326" name="Shape 326"/>
          <p:cNvSpPr/>
          <p:nvPr/>
        </p:nvSpPr>
        <p:spPr>
          <a:xfrm>
            <a:off x="10947400" y="5312475"/>
            <a:ext cx="2286000" cy="1710531"/>
          </a:xfrm>
          <a:prstGeom prst="roundRect">
            <a:avLst>
              <a:gd name="adj" fmla="val 1800"/>
            </a:avLst>
          </a:prstGeom>
          <a:solidFill>
            <a:srgbClr val="CCCCCC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Cabin"/>
              <a:buNone/>
            </a:pPr>
            <a:r>
              <a:rPr lang="en-US" sz="3900" u="none" strike="noStrike" cap="none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Shape 69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7600" u="none" strike="noStrike" cap="none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Like a File...</a:t>
            </a:r>
          </a:p>
        </p:txBody>
      </p:sp>
      <p:sp>
        <p:nvSpPr>
          <p:cNvPr id="692" name="Shape 692"/>
          <p:cNvSpPr txBox="1"/>
          <p:nvPr/>
        </p:nvSpPr>
        <p:spPr>
          <a:xfrm>
            <a:off x="577306" y="2901950"/>
            <a:ext cx="15678693" cy="494813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r>
              <a:rPr lang="en-US" sz="300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import </a:t>
            </a:r>
            <a:r>
              <a:rPr lang="en-US" sz="3000" dirty="0" err="1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urllib.request</a:t>
            </a:r>
            <a:r>
              <a:rPr lang="en-US" sz="300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3000" dirty="0" err="1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urllib.parse</a:t>
            </a:r>
            <a:r>
              <a:rPr lang="en-US" sz="300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3000" dirty="0" err="1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urllib.error</a:t>
            </a:r>
            <a:endParaRPr lang="en-US" sz="3000" dirty="0">
              <a:solidFill>
                <a:srgbClr val="FF40FF"/>
              </a:solidFill>
              <a:latin typeface="Courier" charset="0"/>
              <a:ea typeface="Courier" charset="0"/>
              <a:cs typeface="Courier" charset="0"/>
            </a:endParaRPr>
          </a:p>
          <a:p>
            <a:endParaRPr lang="en-US" sz="3000" dirty="0">
              <a:solidFill>
                <a:srgbClr val="FF40FF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3000" dirty="0" err="1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fhand</a:t>
            </a:r>
            <a:r>
              <a:rPr lang="en-US" sz="30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30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= </a:t>
            </a:r>
            <a:r>
              <a:rPr lang="en-US" sz="30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urllib.request.urlopen</a:t>
            </a:r>
            <a:r>
              <a:rPr lang="en-US" sz="30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('http://data.pr4e.org/</a:t>
            </a:r>
            <a:r>
              <a:rPr lang="en-US" sz="30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romeo.txt</a:t>
            </a:r>
            <a:r>
              <a:rPr lang="en-US" sz="30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')</a:t>
            </a:r>
          </a:p>
          <a:p>
            <a:endParaRPr lang="en-US" sz="3000" dirty="0" smtClean="0">
              <a:solidFill>
                <a:srgbClr val="FF40FF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3000" dirty="0" smtClean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counts </a:t>
            </a:r>
            <a:r>
              <a:rPr lang="en-US" sz="300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= </a:t>
            </a:r>
            <a:r>
              <a:rPr lang="en-US" sz="3000" dirty="0" err="1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dict</a:t>
            </a:r>
            <a:r>
              <a:rPr lang="en-US" sz="3000" dirty="0" smtClean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()</a:t>
            </a:r>
            <a:endParaRPr lang="en-US" sz="3000" dirty="0">
              <a:solidFill>
                <a:srgbClr val="FF40FF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300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for line in </a:t>
            </a:r>
            <a:r>
              <a:rPr lang="en-US" sz="3000" dirty="0" err="1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fhand</a:t>
            </a:r>
            <a:r>
              <a:rPr lang="en-US" sz="300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:</a:t>
            </a:r>
          </a:p>
          <a:p>
            <a:r>
              <a:rPr lang="en-US" sz="300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    words = </a:t>
            </a:r>
            <a:r>
              <a:rPr lang="en-US" sz="3000" dirty="0" err="1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line.</a:t>
            </a:r>
            <a:r>
              <a:rPr lang="en-US" sz="30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decode</a:t>
            </a:r>
            <a:r>
              <a:rPr lang="en-US" sz="30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()</a:t>
            </a:r>
            <a:r>
              <a:rPr lang="en-US" sz="300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.split()</a:t>
            </a:r>
          </a:p>
          <a:p>
            <a:r>
              <a:rPr lang="en-US" sz="300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    for word in words:</a:t>
            </a:r>
          </a:p>
          <a:p>
            <a:r>
              <a:rPr lang="en-US" sz="300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        counts[word] = </a:t>
            </a:r>
            <a:r>
              <a:rPr lang="en-US" sz="3000" dirty="0" err="1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counts.get</a:t>
            </a:r>
            <a:r>
              <a:rPr lang="en-US" sz="300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(word, 0) + 1</a:t>
            </a:r>
          </a:p>
          <a:p>
            <a:r>
              <a:rPr lang="en-US" sz="300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print(counts)</a:t>
            </a:r>
            <a:endParaRPr lang="en-US" sz="3000" u="none" strike="noStrike" cap="none" dirty="0">
              <a:solidFill>
                <a:srgbClr val="FF40FF"/>
              </a:solidFill>
              <a:latin typeface="Courier" charset="0"/>
              <a:ea typeface="Courier" charset="0"/>
              <a:cs typeface="Courier" charset="0"/>
              <a:sym typeface="Courier New"/>
            </a:endParaRPr>
          </a:p>
        </p:txBody>
      </p:sp>
      <p:sp>
        <p:nvSpPr>
          <p:cNvPr id="693" name="Shape 693"/>
          <p:cNvSpPr txBox="1"/>
          <p:nvPr/>
        </p:nvSpPr>
        <p:spPr>
          <a:xfrm>
            <a:off x="13277502" y="7683600"/>
            <a:ext cx="2414699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36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urlwords.py</a:t>
            </a: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Shape 69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7600" u="none" strike="noStrike" cap="none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Reading Web Pages</a:t>
            </a:r>
          </a:p>
        </p:txBody>
      </p:sp>
      <p:sp>
        <p:nvSpPr>
          <p:cNvPr id="699" name="Shape 699"/>
          <p:cNvSpPr txBox="1"/>
          <p:nvPr/>
        </p:nvSpPr>
        <p:spPr>
          <a:xfrm>
            <a:off x="546100" y="2539899"/>
            <a:ext cx="15557500" cy="24511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import </a:t>
            </a:r>
            <a:r>
              <a:rPr lang="en-US" sz="28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urllib.request</a:t>
            </a:r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urllib.parse</a:t>
            </a:r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urllib.error</a:t>
            </a:r>
            <a:endParaRPr lang="en-US" sz="2800" dirty="0">
              <a:solidFill>
                <a:srgbClr val="FFFF00"/>
              </a:solidFill>
              <a:latin typeface="Courier" charset="0"/>
              <a:ea typeface="Courier" charset="0"/>
              <a:cs typeface="Courier" charset="0"/>
            </a:endParaRPr>
          </a:p>
          <a:p>
            <a:endParaRPr lang="en-US" sz="2800" dirty="0">
              <a:solidFill>
                <a:srgbClr val="FFFF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8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fhand</a:t>
            </a:r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en-US" sz="28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urllib.request.urlopen</a:t>
            </a:r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('http://</a:t>
            </a:r>
            <a:r>
              <a:rPr lang="en-US" sz="28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www.dr-chuck.com</a:t>
            </a:r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/page1.htm')</a:t>
            </a:r>
          </a:p>
          <a:p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for line in </a:t>
            </a:r>
            <a:r>
              <a:rPr lang="en-US" sz="28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fhand</a:t>
            </a:r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:</a:t>
            </a:r>
          </a:p>
          <a:p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    print(</a:t>
            </a:r>
            <a:r>
              <a:rPr lang="en-US" sz="28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line.</a:t>
            </a:r>
            <a:r>
              <a:rPr lang="en-US" sz="2800" dirty="0" err="1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decode</a:t>
            </a:r>
            <a:r>
              <a:rPr lang="en-US" sz="280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()</a:t>
            </a:r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.strip())</a:t>
            </a:r>
            <a:endParaRPr lang="en-US" sz="2800" u="none" strike="noStrike" cap="none" dirty="0">
              <a:solidFill>
                <a:srgbClr val="FFFF00"/>
              </a:solidFill>
              <a:latin typeface="Courier" charset="0"/>
              <a:ea typeface="Courier" charset="0"/>
              <a:cs typeface="Courier" charset="0"/>
              <a:sym typeface="Courier New"/>
            </a:endParaRPr>
          </a:p>
        </p:txBody>
      </p:sp>
      <p:sp>
        <p:nvSpPr>
          <p:cNvPr id="700" name="Shape 700"/>
          <p:cNvSpPr txBox="1"/>
          <p:nvPr/>
        </p:nvSpPr>
        <p:spPr>
          <a:xfrm>
            <a:off x="2740165" y="5397499"/>
            <a:ext cx="12055499" cy="25400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ourier New"/>
              <a:buNone/>
            </a:pPr>
            <a:r>
              <a:rPr lang="en-US" sz="3300" i="0" u="none" strike="noStrike" cap="none" dirty="0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&lt;h1&gt;The First Page&lt;/h1&gt;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ourier New"/>
              <a:buNone/>
            </a:pPr>
            <a:r>
              <a:rPr lang="en-US" sz="3300" i="0" u="none" strike="noStrike" cap="none" dirty="0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&lt;</a:t>
            </a:r>
            <a:r>
              <a:rPr lang="en-US" sz="3300" i="0" u="none" strike="noStrike" cap="none" dirty="0" smtClean="0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p&gt;If </a:t>
            </a:r>
            <a:r>
              <a:rPr lang="en-US" sz="3300" i="0" u="none" strike="noStrike" cap="none" dirty="0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you like, you can switch to the &lt;a </a:t>
            </a:r>
            <a:r>
              <a:rPr lang="en-US" sz="3300" i="0" u="none" strike="noStrike" cap="none" dirty="0" err="1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href</a:t>
            </a:r>
            <a:r>
              <a:rPr lang="en-US" sz="3300" i="0" u="none" strike="noStrike" cap="none" dirty="0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="http://</a:t>
            </a:r>
            <a:r>
              <a:rPr lang="en-US" sz="3300" i="0" u="none" strike="noStrike" cap="none" dirty="0" err="1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www.dr-chuck.com</a:t>
            </a:r>
            <a:r>
              <a:rPr lang="en-US" sz="3300" i="0" u="none" strike="noStrike" cap="none" dirty="0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/page2.htm"&gt;Second Page&lt;/a&gt;.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ourier New"/>
              <a:buNone/>
            </a:pPr>
            <a:r>
              <a:rPr lang="en-US" sz="3300" i="0" u="none" strike="noStrike" cap="none" dirty="0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&lt;/p&gt;</a:t>
            </a:r>
          </a:p>
        </p:txBody>
      </p:sp>
      <p:sp>
        <p:nvSpPr>
          <p:cNvPr id="701" name="Shape 701"/>
          <p:cNvSpPr txBox="1"/>
          <p:nvPr/>
        </p:nvSpPr>
        <p:spPr>
          <a:xfrm>
            <a:off x="13509601" y="7594700"/>
            <a:ext cx="2422649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36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urllib</a:t>
            </a:r>
            <a:r>
              <a:rPr lang="en-US" sz="360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2</a:t>
            </a:r>
            <a:r>
              <a:rPr lang="en-US" sz="36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.py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Shape 69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76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Following Links</a:t>
            </a:r>
            <a:endParaRPr lang="en-US" sz="7600" u="none" strike="noStrike" cap="none" dirty="0">
              <a:solidFill>
                <a:srgbClr val="FFD966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699" name="Shape 699"/>
          <p:cNvSpPr txBox="1"/>
          <p:nvPr/>
        </p:nvSpPr>
        <p:spPr>
          <a:xfrm>
            <a:off x="546100" y="2539899"/>
            <a:ext cx="15557500" cy="24511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import </a:t>
            </a:r>
            <a:r>
              <a:rPr lang="en-US" sz="28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urllib.request</a:t>
            </a:r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urllib.parse</a:t>
            </a:r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urllib.error</a:t>
            </a:r>
            <a:endParaRPr lang="en-US" sz="2800" dirty="0">
              <a:solidFill>
                <a:srgbClr val="FFFF00"/>
              </a:solidFill>
              <a:latin typeface="Courier" charset="0"/>
              <a:ea typeface="Courier" charset="0"/>
              <a:cs typeface="Courier" charset="0"/>
            </a:endParaRPr>
          </a:p>
          <a:p>
            <a:endParaRPr lang="en-US" sz="2800" dirty="0">
              <a:solidFill>
                <a:srgbClr val="FFFF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8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fhand</a:t>
            </a:r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en-US" sz="28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urllib.request.urlopen</a:t>
            </a:r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('http://</a:t>
            </a:r>
            <a:r>
              <a:rPr lang="en-US" sz="28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www.dr-chuck.com</a:t>
            </a:r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/page1.htm')</a:t>
            </a:r>
          </a:p>
          <a:p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for line in </a:t>
            </a:r>
            <a:r>
              <a:rPr lang="en-US" sz="28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fhand</a:t>
            </a:r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:</a:t>
            </a:r>
          </a:p>
          <a:p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    print(</a:t>
            </a:r>
            <a:r>
              <a:rPr lang="en-US" sz="28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line.</a:t>
            </a:r>
            <a:r>
              <a:rPr lang="en-US" sz="2800" dirty="0" err="1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decode</a:t>
            </a:r>
            <a:r>
              <a:rPr lang="en-US" sz="280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).strip())</a:t>
            </a:r>
            <a:endParaRPr lang="en-US" sz="2800" u="none" strike="noStrike" cap="none" dirty="0">
              <a:solidFill>
                <a:srgbClr val="FFFF00"/>
              </a:solidFill>
              <a:latin typeface="Courier" charset="0"/>
              <a:ea typeface="Courier" charset="0"/>
              <a:cs typeface="Courier" charset="0"/>
              <a:sym typeface="Courier New"/>
            </a:endParaRPr>
          </a:p>
        </p:txBody>
      </p:sp>
      <p:sp>
        <p:nvSpPr>
          <p:cNvPr id="700" name="Shape 700"/>
          <p:cNvSpPr txBox="1"/>
          <p:nvPr/>
        </p:nvSpPr>
        <p:spPr>
          <a:xfrm>
            <a:off x="2743548" y="5397499"/>
            <a:ext cx="12055499" cy="25400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ourier New"/>
              <a:buNone/>
            </a:pPr>
            <a:r>
              <a:rPr lang="en-US" sz="3300" i="0" u="none" strike="noStrike" cap="none" dirty="0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&lt;h1&gt;The First Page&lt;/h1&gt;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ourier New"/>
              <a:buNone/>
            </a:pPr>
            <a:r>
              <a:rPr lang="en-US" sz="3300" i="0" u="none" strike="noStrike" cap="none" dirty="0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&lt;</a:t>
            </a:r>
            <a:r>
              <a:rPr lang="en-US" sz="3300" i="0" u="none" strike="noStrike" cap="none" dirty="0" smtClean="0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p&gt;If </a:t>
            </a:r>
            <a:r>
              <a:rPr lang="en-US" sz="3300" i="0" u="none" strike="noStrike" cap="none" dirty="0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you like, you can switch to the &lt;a </a:t>
            </a:r>
            <a:r>
              <a:rPr lang="en-US" sz="3300" i="0" u="none" strike="noStrike" cap="none" dirty="0" err="1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href</a:t>
            </a:r>
            <a:r>
              <a:rPr lang="en-US" sz="3300" i="0" u="none" strike="noStrike" cap="none" dirty="0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="</a:t>
            </a:r>
            <a:r>
              <a:rPr lang="en-US" sz="3300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http://</a:t>
            </a:r>
            <a:r>
              <a:rPr lang="en-US" sz="3300" i="0" u="none" strike="noStrike" cap="none" dirty="0" err="1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www.dr-chuck.com</a:t>
            </a:r>
            <a:r>
              <a:rPr lang="en-US" sz="3300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/page2.htm</a:t>
            </a:r>
            <a:r>
              <a:rPr lang="en-US" sz="3300" i="0" u="none" strike="noStrike" cap="none" dirty="0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"&gt;Second Page&lt;/a&gt;.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ourier New"/>
              <a:buNone/>
            </a:pPr>
            <a:r>
              <a:rPr lang="en-US" sz="3300" i="0" u="none" strike="noStrike" cap="none" dirty="0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&lt;/p&gt;</a:t>
            </a:r>
          </a:p>
        </p:txBody>
      </p:sp>
      <p:sp>
        <p:nvSpPr>
          <p:cNvPr id="701" name="Shape 701"/>
          <p:cNvSpPr txBox="1"/>
          <p:nvPr/>
        </p:nvSpPr>
        <p:spPr>
          <a:xfrm>
            <a:off x="13509601" y="7594700"/>
            <a:ext cx="2422649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36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urllib</a:t>
            </a:r>
            <a:r>
              <a:rPr lang="en-US" sz="360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2</a:t>
            </a:r>
            <a:r>
              <a:rPr lang="en-US" sz="36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.py</a:t>
            </a:r>
          </a:p>
        </p:txBody>
      </p:sp>
    </p:spTree>
    <p:extLst>
      <p:ext uri="{BB962C8B-B14F-4D97-AF65-F5344CB8AC3E}">
        <p14:creationId xmlns:p14="http://schemas.microsoft.com/office/powerpoint/2010/main" val="67597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Shape 713"/>
          <p:cNvSpPr txBox="1">
            <a:spLocks noGrp="1"/>
          </p:cNvSpPr>
          <p:nvPr>
            <p:ph type="title"/>
          </p:nvPr>
        </p:nvSpPr>
        <p:spPr>
          <a:xfrm>
            <a:off x="769743" y="847164"/>
            <a:ext cx="14775157" cy="1692735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Cabin"/>
              <a:buNone/>
            </a:pPr>
            <a:r>
              <a:rPr lang="en-US" sz="72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The First Lines of Code </a:t>
            </a:r>
            <a:r>
              <a:rPr lang="en-US" sz="7200" u="none" strike="noStrike" cap="none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@ </a:t>
            </a:r>
            <a:r>
              <a:rPr lang="en-US" sz="7200" u="none" strike="noStrike" cap="none" dirty="0" smtClean="0">
                <a:solidFill>
                  <a:srgbClr val="3366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G</a:t>
            </a:r>
            <a:r>
              <a:rPr lang="en-US" sz="7200" u="none" strike="noStrike" cap="none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</a:t>
            </a:r>
            <a:r>
              <a:rPr lang="en-US" sz="72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</a:t>
            </a:r>
            <a:r>
              <a:rPr lang="en-US" sz="7200" u="none" strike="noStrike" cap="none" dirty="0" smtClean="0">
                <a:solidFill>
                  <a:srgbClr val="3366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g</a:t>
            </a:r>
            <a:r>
              <a:rPr lang="en-US" sz="7200" u="none" strike="noStrike" cap="none" dirty="0" smtClean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l</a:t>
            </a:r>
            <a:r>
              <a:rPr lang="en-US" sz="7200" u="none" strike="noStrike" cap="none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e?</a:t>
            </a:r>
            <a:endParaRPr lang="en-US" sz="7200" u="none" strike="noStrike" cap="none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5" name="Shape 699"/>
          <p:cNvSpPr txBox="1"/>
          <p:nvPr/>
        </p:nvSpPr>
        <p:spPr>
          <a:xfrm>
            <a:off x="1155700" y="3416199"/>
            <a:ext cx="14389200" cy="24511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import </a:t>
            </a:r>
            <a:r>
              <a:rPr lang="en-US" sz="28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urllib.request</a:t>
            </a:r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urllib.parse</a:t>
            </a:r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urllib.error</a:t>
            </a:r>
            <a:endParaRPr lang="en-US" sz="2800" dirty="0">
              <a:solidFill>
                <a:srgbClr val="FFFF00"/>
              </a:solidFill>
              <a:latin typeface="Courier" charset="0"/>
              <a:ea typeface="Courier" charset="0"/>
              <a:cs typeface="Courier" charset="0"/>
            </a:endParaRPr>
          </a:p>
          <a:p>
            <a:endParaRPr lang="en-US" sz="2800" dirty="0">
              <a:solidFill>
                <a:srgbClr val="FFFF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8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fhand</a:t>
            </a:r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en-US" sz="28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urllib.request.urlopen</a:t>
            </a:r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('http://</a:t>
            </a:r>
            <a:r>
              <a:rPr lang="en-US" sz="28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www.dr-chuck.com</a:t>
            </a:r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/page1.htm')</a:t>
            </a:r>
          </a:p>
          <a:p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for line in </a:t>
            </a:r>
            <a:r>
              <a:rPr lang="en-US" sz="28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fhand</a:t>
            </a:r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:</a:t>
            </a:r>
          </a:p>
          <a:p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    print(</a:t>
            </a:r>
            <a:r>
              <a:rPr lang="en-US" sz="28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line.</a:t>
            </a:r>
            <a:r>
              <a:rPr lang="en-US" sz="2800" dirty="0" err="1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decode</a:t>
            </a:r>
            <a:r>
              <a:rPr lang="en-US" sz="280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()</a:t>
            </a:r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.strip())</a:t>
            </a:r>
            <a:endParaRPr lang="en-US" sz="2800" u="none" strike="noStrike" cap="none" dirty="0">
              <a:solidFill>
                <a:srgbClr val="FFFF00"/>
              </a:solidFill>
              <a:latin typeface="Courier" charset="0"/>
              <a:ea typeface="Courier" charset="0"/>
              <a:cs typeface="Courier" charset="0"/>
              <a:sym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Shape 7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7600" u="none" strike="noStrike" cap="none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Parsing HTML </a:t>
            </a:r>
            <a:br>
              <a:rPr lang="en-US" sz="7600" u="none" strike="noStrike" cap="none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</a:br>
            <a:r>
              <a:rPr lang="en-US" sz="7600" u="none" strike="noStrike" cap="none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(a.k.a. Web Scraping)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Shape 7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7600" u="none" strike="noStrike" cap="none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What is Web Scraping?</a:t>
            </a:r>
          </a:p>
        </p:txBody>
      </p:sp>
      <p:sp>
        <p:nvSpPr>
          <p:cNvPr id="726" name="Shape 726"/>
          <p:cNvSpPr txBox="1">
            <a:spLocks noGrp="1"/>
          </p:cNvSpPr>
          <p:nvPr>
            <p:ph type="body" idx="1"/>
          </p:nvPr>
        </p:nvSpPr>
        <p:spPr>
          <a:xfrm>
            <a:off x="1155700" y="2866820"/>
            <a:ext cx="13932000" cy="543907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749300" marR="0" lvl="0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71000"/>
              <a:buFont typeface="Cabin"/>
              <a:buChar char="•"/>
            </a:pP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When a program or script pretends to be a browser and retrieves web pages, looks at those web pages, extracts information, and then looks at more web pages</a:t>
            </a:r>
          </a:p>
          <a:p>
            <a:pPr marL="749300" marR="0" lvl="0" indent="-533400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SzPct val="171000"/>
              <a:buFont typeface="Cabin"/>
              <a:buChar char="•"/>
            </a:pP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Search engines scrape web pages - we call this </a:t>
            </a:r>
            <a:r>
              <a:rPr lang="en-US" sz="3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n-US" sz="3600" u="none" strike="noStrike" cap="none" dirty="0" err="1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spidering</a:t>
            </a: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the web</a:t>
            </a:r>
            <a:r>
              <a:rPr lang="en-US" sz="3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or </a:t>
            </a:r>
            <a:r>
              <a:rPr lang="en-US" sz="3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web crawling</a:t>
            </a:r>
            <a:r>
              <a:rPr lang="en-US" sz="3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</a:p>
        </p:txBody>
      </p:sp>
      <p:sp>
        <p:nvSpPr>
          <p:cNvPr id="727" name="Shape 727"/>
          <p:cNvSpPr txBox="1"/>
          <p:nvPr/>
        </p:nvSpPr>
        <p:spPr>
          <a:xfrm>
            <a:off x="3801908" y="7151886"/>
            <a:ext cx="8852999" cy="1143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3000" u="sng" strike="noStrike" cap="none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http://en.wikipedia.org/wiki/Web_scraping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3000" u="sng" strike="noStrike" cap="none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4"/>
              </a:rPr>
              <a:t>http://en.wikipedia.org/wiki/Web_crawler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Shape 74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7600" u="none" strike="noStrike" cap="none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Why Scrape?</a:t>
            </a:r>
          </a:p>
        </p:txBody>
      </p:sp>
      <p:sp>
        <p:nvSpPr>
          <p:cNvPr id="748" name="Shape 748"/>
          <p:cNvSpPr txBox="1">
            <a:spLocks noGrp="1"/>
          </p:cNvSpPr>
          <p:nvPr>
            <p:ph type="body" idx="1"/>
          </p:nvPr>
        </p:nvSpPr>
        <p:spPr>
          <a:xfrm>
            <a:off x="1155700" y="2603500"/>
            <a:ext cx="13932000" cy="503493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749300" marR="0" lvl="0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71000"/>
              <a:buFont typeface="Cabin"/>
              <a:buChar char="•"/>
            </a:pPr>
            <a:r>
              <a:rPr lang="en-US" sz="36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Pull data - particularly social data - who links to who?</a:t>
            </a:r>
          </a:p>
          <a:p>
            <a:pPr marL="749300" marR="0" lvl="0" indent="-533400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SzPct val="171000"/>
              <a:buFont typeface="Cabin"/>
              <a:buChar char="•"/>
            </a:pPr>
            <a:r>
              <a:rPr lang="en-US" sz="36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Get your own data back out of some system that has no </a:t>
            </a:r>
            <a:r>
              <a:rPr lang="en-US"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n-US" sz="36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export capability</a:t>
            </a:r>
            <a:r>
              <a:rPr lang="en-US"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</a:p>
          <a:p>
            <a:pPr marL="749300" marR="0" lvl="0" indent="-533400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SzPct val="171000"/>
              <a:buFont typeface="Cabin"/>
              <a:buChar char="•"/>
            </a:pPr>
            <a:r>
              <a:rPr lang="en-US" sz="36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Monitor a site for new information</a:t>
            </a:r>
          </a:p>
          <a:p>
            <a:pPr marL="749300" marR="0" lvl="0" indent="-533400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SzPct val="171000"/>
              <a:buFont typeface="Cabin"/>
              <a:buChar char="•"/>
            </a:pPr>
            <a:r>
              <a:rPr lang="en-US" sz="36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Spider the web to make a database for a search engine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Shape 75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7600" u="none" strike="noStrike" cap="none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Scraping Web Pages</a:t>
            </a:r>
          </a:p>
        </p:txBody>
      </p:sp>
      <p:sp>
        <p:nvSpPr>
          <p:cNvPr id="754" name="Shape 754"/>
          <p:cNvSpPr txBox="1">
            <a:spLocks noGrp="1"/>
          </p:cNvSpPr>
          <p:nvPr>
            <p:ph type="body" idx="1"/>
          </p:nvPr>
        </p:nvSpPr>
        <p:spPr>
          <a:xfrm>
            <a:off x="1155700" y="3078464"/>
            <a:ext cx="13932000" cy="522743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749300" marR="0" lvl="0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71000"/>
              <a:buFont typeface="Cabin"/>
              <a:buChar char="•"/>
            </a:pP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There is some controversy about web page scraping and some sites are a bit snippy about it.</a:t>
            </a:r>
          </a:p>
          <a:p>
            <a:pPr marL="749300" marR="0" lvl="0" indent="-533400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SzPct val="171000"/>
              <a:buFont typeface="Cabin"/>
              <a:buChar char="•"/>
            </a:pPr>
            <a:r>
              <a:rPr lang="en-US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Republishing </a:t>
            </a: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copyrighted information is not allowed</a:t>
            </a:r>
          </a:p>
          <a:p>
            <a:pPr marL="749300" marR="0" lvl="0" indent="-533400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SzPct val="171000"/>
              <a:buFont typeface="Cabin"/>
              <a:buChar char="•"/>
            </a:pP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Violating terms of service is not allowed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Shape 76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78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The Easy Way - </a:t>
            </a:r>
            <a:r>
              <a:rPr lang="en-US" sz="7800" u="none" strike="noStrike" cap="none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Beautiful Soup</a:t>
            </a:r>
          </a:p>
        </p:txBody>
      </p:sp>
      <p:sp>
        <p:nvSpPr>
          <p:cNvPr id="767" name="Shape 76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1104900" marR="0" lvl="0" indent="-787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71000"/>
              <a:buFont typeface="Cabin"/>
              <a:buChar char="•"/>
            </a:pPr>
            <a:r>
              <a:rPr lang="en-US" sz="38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You could do string searches the hard way</a:t>
            </a:r>
          </a:p>
          <a:p>
            <a:pPr marL="1104900" marR="0" lvl="0" indent="-787400" algn="l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chemeClr val="lt1"/>
              </a:buClr>
              <a:buSzPct val="171000"/>
              <a:buFont typeface="Cabin"/>
              <a:buChar char="•"/>
            </a:pPr>
            <a:r>
              <a:rPr lang="en-US" sz="38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Or use the free software </a:t>
            </a:r>
            <a:r>
              <a:rPr lang="en-US" sz="38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library called </a:t>
            </a:r>
            <a:r>
              <a:rPr lang="en-US" sz="3800" u="none" strike="noStrike" cap="none" dirty="0" err="1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BeautifulSoup</a:t>
            </a:r>
            <a:r>
              <a:rPr lang="en-US" sz="38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from </a:t>
            </a:r>
            <a:r>
              <a:rPr lang="en-US" sz="3800" u="none" strike="noStrike" cap="none" dirty="0" err="1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www.crummy.com</a:t>
            </a:r>
            <a:endParaRPr lang="en-US" sz="3800" u="none" strike="noStrike" cap="none" dirty="0">
              <a:solidFill>
                <a:srgbClr val="FF40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752" y="4595992"/>
            <a:ext cx="8757771" cy="357981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24535" y="8392537"/>
            <a:ext cx="58224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https://</a:t>
            </a:r>
            <a:r>
              <a:rPr lang="en-US" sz="2000" dirty="0" err="1">
                <a:solidFill>
                  <a:srgbClr val="FFFF00"/>
                </a:solidFill>
              </a:rPr>
              <a:t>www.crummy.com</a:t>
            </a:r>
            <a:r>
              <a:rPr lang="en-US" sz="2000" dirty="0">
                <a:solidFill>
                  <a:srgbClr val="FFFF00"/>
                </a:solidFill>
              </a:rPr>
              <a:t>/software/</a:t>
            </a:r>
            <a:r>
              <a:rPr lang="en-US" sz="2000" dirty="0" err="1">
                <a:solidFill>
                  <a:srgbClr val="FFFF00"/>
                </a:solidFill>
              </a:rPr>
              <a:t>BeautifulSoup</a:t>
            </a:r>
            <a:r>
              <a:rPr lang="en-US" sz="2000" dirty="0">
                <a:solidFill>
                  <a:srgbClr val="FFFF00"/>
                </a:solidFill>
              </a:rPr>
              <a:t>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Shape 775"/>
          <p:cNvSpPr txBox="1"/>
          <p:nvPr/>
        </p:nvSpPr>
        <p:spPr>
          <a:xfrm>
            <a:off x="1709270" y="2795483"/>
            <a:ext cx="13639799" cy="56246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# To run this, you can install </a:t>
            </a:r>
            <a:r>
              <a:rPr lang="en-US" sz="2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BeautifulSoup</a:t>
            </a:r>
            <a:endParaRPr lang="en-US" sz="28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# https://</a:t>
            </a:r>
            <a:r>
              <a:rPr lang="en-US" sz="2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pypi.python.org</a:t>
            </a:r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/</a:t>
            </a:r>
            <a:r>
              <a:rPr lang="en-US" sz="2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pypi</a:t>
            </a:r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/beautifulsoup4</a:t>
            </a:r>
          </a:p>
          <a:p>
            <a:endParaRPr lang="en-US" sz="28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# Or download the file</a:t>
            </a:r>
          </a:p>
          <a:p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# http://www.py4e.com/code3/bs4.zip</a:t>
            </a:r>
          </a:p>
          <a:p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# and unzip it in the same directory as this file</a:t>
            </a:r>
          </a:p>
          <a:p>
            <a:endParaRPr lang="en-US" sz="2800" dirty="0" smtClean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import </a:t>
            </a:r>
            <a:r>
              <a:rPr lang="en-US" sz="2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urllib.request</a:t>
            </a:r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urllib.parse</a:t>
            </a:r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urllib.error</a:t>
            </a:r>
            <a:endParaRPr lang="en-US" sz="28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from bs4 import </a:t>
            </a:r>
            <a:r>
              <a:rPr lang="en-US" sz="2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BeautifulSoup</a:t>
            </a:r>
            <a:endParaRPr lang="en-US" sz="28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endParaRPr lang="en-US" sz="28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...</a:t>
            </a:r>
            <a:endParaRPr lang="en-US" sz="2800" u="none" strike="noStrike" cap="none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  <a:sym typeface="Courier New"/>
            </a:endParaRPr>
          </a:p>
        </p:txBody>
      </p:sp>
      <p:sp>
        <p:nvSpPr>
          <p:cNvPr id="776" name="Shape 776"/>
          <p:cNvSpPr txBox="1"/>
          <p:nvPr/>
        </p:nvSpPr>
        <p:spPr>
          <a:xfrm>
            <a:off x="13428175" y="7518312"/>
            <a:ext cx="2415000" cy="646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-US" sz="3600" u="none" strike="noStrike" cap="none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urllinks.py</a:t>
            </a:r>
            <a:endParaRPr lang="en-US" sz="36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D966"/>
                </a:solidFill>
              </a:rPr>
              <a:t>BeautifulSoup</a:t>
            </a:r>
            <a:r>
              <a:rPr lang="en-US" dirty="0" smtClean="0">
                <a:solidFill>
                  <a:srgbClr val="FFD966"/>
                </a:solidFill>
              </a:rPr>
              <a:t> Installation</a:t>
            </a:r>
            <a:endParaRPr lang="en-US" dirty="0">
              <a:solidFill>
                <a:srgbClr val="FFD9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78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TCP</a:t>
            </a:r>
            <a:r>
              <a:rPr lang="en-US" sz="7800" u="none" strike="noStrike" cap="none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Port Numbers</a:t>
            </a:r>
          </a:p>
        </p:txBody>
      </p:sp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1155700" y="2603501"/>
            <a:ext cx="13932000" cy="412115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1104900" marR="0" lvl="0" indent="-787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71000"/>
              <a:buFont typeface="Cabin"/>
              <a:buChar char="•"/>
            </a:pPr>
            <a:r>
              <a:rPr lang="en-US" sz="38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</a:t>
            </a:r>
            <a:r>
              <a:rPr lang="en-US" sz="38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port</a:t>
            </a:r>
            <a:r>
              <a:rPr lang="en-US" sz="38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is an </a:t>
            </a:r>
            <a:r>
              <a:rPr lang="en-US" sz="3800" u="none" strike="noStrike" cap="none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application-specific</a:t>
            </a:r>
            <a:r>
              <a:rPr lang="en-US" sz="38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or process-specific software communications endpoint</a:t>
            </a:r>
          </a:p>
          <a:p>
            <a:pPr marL="1104900" marR="0" lvl="0" indent="-787400" algn="l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chemeClr val="lt1"/>
              </a:buClr>
              <a:buSzPct val="171000"/>
              <a:buFont typeface="Cabin"/>
              <a:buChar char="•"/>
            </a:pPr>
            <a:r>
              <a:rPr lang="en-US" sz="38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It allows multiple networked applications to coexist on the same server</a:t>
            </a:r>
          </a:p>
          <a:p>
            <a:pPr marL="1104900" marR="0" lvl="0" indent="-787400" algn="l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chemeClr val="lt1"/>
              </a:buClr>
              <a:buSzPct val="171000"/>
              <a:buFont typeface="Cabin"/>
              <a:buChar char="•"/>
            </a:pPr>
            <a:r>
              <a:rPr lang="en-US" sz="38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There is a list of well-known TCP port numbers</a:t>
            </a:r>
          </a:p>
        </p:txBody>
      </p:sp>
      <p:sp>
        <p:nvSpPr>
          <p:cNvPr id="334" name="Shape 334"/>
          <p:cNvSpPr txBox="1"/>
          <p:nvPr/>
        </p:nvSpPr>
        <p:spPr>
          <a:xfrm>
            <a:off x="2373298" y="6927850"/>
            <a:ext cx="10902000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2286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3000" u="sng" strike="noStrike" cap="none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http://</a:t>
            </a:r>
            <a:r>
              <a:rPr lang="en-US" sz="3000" u="sng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en.wikipedia.org/wiki/TCP_and_UDP_port</a:t>
            </a:r>
            <a:r>
              <a:rPr lang="en-US" sz="30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Shape 775"/>
          <p:cNvSpPr txBox="1"/>
          <p:nvPr/>
        </p:nvSpPr>
        <p:spPr>
          <a:xfrm>
            <a:off x="654281" y="624080"/>
            <a:ext cx="10375670" cy="611161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import </a:t>
            </a:r>
            <a:r>
              <a:rPr lang="en-US" sz="3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urllib.request</a:t>
            </a:r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urllib.parse</a:t>
            </a:r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urllib.error</a:t>
            </a:r>
            <a:endParaRPr lang="en-US" sz="32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from bs4 import </a:t>
            </a:r>
            <a:r>
              <a:rPr lang="en-US" sz="3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BeautifulSoup</a:t>
            </a:r>
            <a:endParaRPr lang="en-US" sz="32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endParaRPr lang="en-US" sz="32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3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url</a:t>
            </a:r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= input('Enter - ')</a:t>
            </a:r>
          </a:p>
          <a:p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html = </a:t>
            </a:r>
            <a:r>
              <a:rPr lang="en-US" sz="3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urllib.request.urlopen</a:t>
            </a:r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3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url</a:t>
            </a:r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).read()</a:t>
            </a:r>
          </a:p>
          <a:p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soup = </a:t>
            </a:r>
            <a:r>
              <a:rPr lang="en-US" sz="3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BeautifulSoup</a:t>
            </a:r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(html, '</a:t>
            </a:r>
            <a:r>
              <a:rPr lang="en-US" sz="3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html.parser</a:t>
            </a:r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')</a:t>
            </a:r>
          </a:p>
          <a:p>
            <a:endParaRPr lang="en-US" sz="32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# Retrieve all of the anchor tags</a:t>
            </a:r>
          </a:p>
          <a:p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tags = soup('a')</a:t>
            </a:r>
          </a:p>
          <a:p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for tag in tags:</a:t>
            </a:r>
          </a:p>
          <a:p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print(</a:t>
            </a:r>
            <a:r>
              <a:rPr lang="en-US" sz="3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tag.get</a:t>
            </a:r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('</a:t>
            </a:r>
            <a:r>
              <a:rPr lang="en-US" sz="3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href</a:t>
            </a:r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', None))</a:t>
            </a:r>
            <a:endParaRPr lang="en-US" sz="3200" u="none" strike="noStrike" cap="none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  <a:sym typeface="Courier New"/>
            </a:endParaRPr>
          </a:p>
        </p:txBody>
      </p:sp>
      <p:sp>
        <p:nvSpPr>
          <p:cNvPr id="4" name="Shape 782"/>
          <p:cNvSpPr txBox="1"/>
          <p:nvPr/>
        </p:nvSpPr>
        <p:spPr>
          <a:xfrm>
            <a:off x="6777575" y="6985824"/>
            <a:ext cx="9069600" cy="1755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36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python </a:t>
            </a:r>
            <a:r>
              <a:rPr lang="en-US" sz="3600" u="none" strike="noStrike" cap="none" dirty="0" err="1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urllinks.py</a:t>
            </a:r>
            <a:r>
              <a:rPr lang="en-US" sz="36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Enter</a:t>
            </a:r>
            <a:r>
              <a:rPr lang="en-US" sz="36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- </a:t>
            </a:r>
            <a:r>
              <a:rPr lang="en-US" sz="36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http://</a:t>
            </a:r>
            <a:r>
              <a:rPr lang="en-US" sz="3600" u="none" strike="noStrike" cap="none" dirty="0" err="1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www.dr-chuck.com</a:t>
            </a:r>
            <a:r>
              <a:rPr lang="en-US" sz="36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/page1.htm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ct val="25000"/>
              <a:buFont typeface="Cabin"/>
              <a:buNone/>
            </a:pPr>
            <a:r>
              <a:rPr lang="en-US" sz="3600" u="none" strike="noStrike" cap="none" dirty="0">
                <a:solidFill>
                  <a:srgbClr val="00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http://</a:t>
            </a:r>
            <a:r>
              <a:rPr lang="en-US" sz="3600" u="none" strike="noStrike" cap="none" dirty="0" err="1">
                <a:solidFill>
                  <a:srgbClr val="00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www.dr-chuck.com</a:t>
            </a:r>
            <a:r>
              <a:rPr lang="en-US" sz="3600" u="none" strike="noStrike" cap="none" dirty="0">
                <a:solidFill>
                  <a:srgbClr val="00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/page2.htm</a:t>
            </a:r>
          </a:p>
        </p:txBody>
      </p:sp>
    </p:spTree>
    <p:extLst>
      <p:ext uri="{BB962C8B-B14F-4D97-AF65-F5344CB8AC3E}">
        <p14:creationId xmlns:p14="http://schemas.microsoft.com/office/powerpoint/2010/main" val="121785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Shape 788"/>
          <p:cNvSpPr txBox="1">
            <a:spLocks noGrp="1"/>
          </p:cNvSpPr>
          <p:nvPr>
            <p:ph type="title"/>
          </p:nvPr>
        </p:nvSpPr>
        <p:spPr>
          <a:xfrm>
            <a:off x="1155700" y="847164"/>
            <a:ext cx="12353281" cy="1692735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7800" u="none" strike="noStrike" cap="none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Summary</a:t>
            </a:r>
          </a:p>
        </p:txBody>
      </p:sp>
      <p:sp>
        <p:nvSpPr>
          <p:cNvPr id="789" name="Shape 789"/>
          <p:cNvSpPr txBox="1">
            <a:spLocks noGrp="1"/>
          </p:cNvSpPr>
          <p:nvPr>
            <p:ph type="body" idx="1"/>
          </p:nvPr>
        </p:nvSpPr>
        <p:spPr>
          <a:xfrm>
            <a:off x="1155700" y="2847579"/>
            <a:ext cx="13932000" cy="545832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457200" marR="0" lvl="0" indent="-46990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Font typeface="Cabin"/>
            </a:pPr>
            <a:r>
              <a:rPr lang="en-US" sz="38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The TCP/IP gives us pipes / sockets between applications</a:t>
            </a:r>
          </a:p>
          <a:p>
            <a:pPr marL="457200" marR="0" lvl="0" indent="-469900" algn="l" rtl="0">
              <a:lnSpc>
                <a:spcPct val="100000"/>
              </a:lnSpc>
              <a:spcBef>
                <a:spcPts val="2300"/>
              </a:spcBef>
              <a:spcAft>
                <a:spcPts val="1000"/>
              </a:spcAft>
              <a:buSzPct val="100000"/>
              <a:buFont typeface="Cabin"/>
            </a:pPr>
            <a:r>
              <a:rPr lang="en-US" sz="38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We designed application protocols to make use of these pipes</a:t>
            </a:r>
          </a:p>
          <a:p>
            <a:pPr marL="457200" marR="0" lvl="0" indent="-469900" algn="l" rtl="0">
              <a:lnSpc>
                <a:spcPct val="100000"/>
              </a:lnSpc>
              <a:spcBef>
                <a:spcPts val="2300"/>
              </a:spcBef>
              <a:spcAft>
                <a:spcPts val="1000"/>
              </a:spcAft>
              <a:buSzPct val="100000"/>
              <a:buFont typeface="Cabin"/>
            </a:pPr>
            <a:r>
              <a:rPr lang="en-US" sz="3800" u="none" strike="noStrike" cap="none" dirty="0" err="1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HyperText</a:t>
            </a:r>
            <a:r>
              <a:rPr lang="en-US" sz="38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Trans</a:t>
            </a:r>
            <a:r>
              <a:rPr lang="en-US" sz="38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fer</a:t>
            </a:r>
            <a:r>
              <a:rPr lang="en-US" sz="38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Protocol (HTTP) is a simple yet powerful protocol</a:t>
            </a:r>
          </a:p>
          <a:p>
            <a:pPr marL="457200" marR="0" lvl="0" indent="-469900" algn="l" rtl="0">
              <a:lnSpc>
                <a:spcPct val="100000"/>
              </a:lnSpc>
              <a:spcBef>
                <a:spcPts val="2300"/>
              </a:spcBef>
              <a:spcAft>
                <a:spcPts val="1000"/>
              </a:spcAft>
              <a:buSzPct val="100000"/>
              <a:buFont typeface="Cabin"/>
            </a:pPr>
            <a:r>
              <a:rPr lang="en-US" sz="38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Python has good support for sockets, HTTP, and HTML parsing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Shape 794"/>
          <p:cNvSpPr txBox="1">
            <a:spLocks noGrp="1"/>
          </p:cNvSpPr>
          <p:nvPr>
            <p:ph type="title" idx="4294967295"/>
          </p:nvPr>
        </p:nvSpPr>
        <p:spPr>
          <a:xfrm>
            <a:off x="1462700" y="946150"/>
            <a:ext cx="12469200" cy="811213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600">
                <a:solidFill>
                  <a:srgbClr val="FFFF00"/>
                </a:solidFill>
              </a:rPr>
              <a:t>Acknowledgements / Contributions</a:t>
            </a:r>
          </a:p>
        </p:txBody>
      </p:sp>
      <p:sp>
        <p:nvSpPr>
          <p:cNvPr id="796" name="Shape 796"/>
          <p:cNvSpPr txBox="1"/>
          <p:nvPr/>
        </p:nvSpPr>
        <p:spPr>
          <a:xfrm>
            <a:off x="1206100" y="2086575"/>
            <a:ext cx="6797699" cy="57620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>
                <a:solidFill>
                  <a:srgbClr val="FFFFFF"/>
                </a:solidFill>
              </a:rPr>
              <a:t>Thes slide are Copyright 2010-  Charles R. Severance (</a:t>
            </a:r>
            <a:r>
              <a:rPr lang="en-US" sz="1800" u="sng">
                <a:solidFill>
                  <a:srgbClr val="FFFF00"/>
                </a:solidFill>
                <a:hlinkClick r:id="rId3"/>
              </a:rPr>
              <a:t>www.dr-chuck.com</a:t>
            </a:r>
            <a:r>
              <a:rPr lang="en-US" sz="1800">
                <a:solidFill>
                  <a:srgbClr val="FFFFFF"/>
                </a:solidFill>
              </a:rPr>
              <a:t>) of the University of Michigan School of Information and </a:t>
            </a:r>
            <a:r>
              <a:rPr lang="en-US" sz="1800" u="sng">
                <a:solidFill>
                  <a:srgbClr val="FFFF00"/>
                </a:solidFill>
                <a:hlinkClick r:id="rId4"/>
              </a:rPr>
              <a:t>open.umich.edu</a:t>
            </a:r>
            <a:r>
              <a:rPr lang="en-US" sz="1800">
                <a:solidFill>
                  <a:srgbClr val="FFFFFF"/>
                </a:solidFill>
              </a:rPr>
              <a:t> and made available under a Creative Commons Attribution 4.0 License.  Please maintain this last slide in all copies of the document to comply with the attribution requirements of the license.  If you make a change, feel free to add your name and organization to the list of contributors on this page as you republish the materials.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1800">
                <a:solidFill>
                  <a:srgbClr val="FFFFFF"/>
                </a:solidFill>
              </a:rPr>
              <a:t>Initial Development: Charles Severance, University of Michigan School of Information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1800">
                <a:solidFill>
                  <a:srgbClr val="FFFFFF"/>
                </a:solidFill>
              </a:rPr>
              <a:t>… Insert new Contributors here</a:t>
            </a:r>
          </a:p>
        </p:txBody>
      </p:sp>
      <p:pic>
        <p:nvPicPr>
          <p:cNvPr id="797" name="Shape 79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7900" y="839500"/>
            <a:ext cx="1024800" cy="102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8" name="Shape 79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897687" y="1017700"/>
            <a:ext cx="1968599" cy="668400"/>
          </a:xfrm>
          <a:prstGeom prst="rect">
            <a:avLst/>
          </a:prstGeom>
          <a:noFill/>
          <a:ln>
            <a:noFill/>
          </a:ln>
        </p:spPr>
      </p:pic>
      <p:sp>
        <p:nvSpPr>
          <p:cNvPr id="799" name="Shape 799"/>
          <p:cNvSpPr txBox="1"/>
          <p:nvPr/>
        </p:nvSpPr>
        <p:spPr>
          <a:xfrm>
            <a:off x="8704400" y="2217051"/>
            <a:ext cx="6797699" cy="56315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>
                <a:solidFill>
                  <a:srgbClr val="FFFFFF"/>
                </a:solidFill>
              </a:rPr>
              <a:t>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Shape 3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40848" y="3451225"/>
            <a:ext cx="2755900" cy="1498600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Shape 340"/>
          <p:cNvSpPr txBox="1"/>
          <p:nvPr/>
        </p:nvSpPr>
        <p:spPr>
          <a:xfrm>
            <a:off x="1955800" y="838200"/>
            <a:ext cx="6667500" cy="7416799"/>
          </a:xfrm>
          <a:prstGeom prst="rect">
            <a:avLst/>
          </a:prstGeom>
          <a:noFill/>
          <a:ln w="76200" cap="rnd" cmpd="sng">
            <a:solidFill>
              <a:srgbClr val="FF7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32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www.umich.edu</a:t>
            </a:r>
          </a:p>
        </p:txBody>
      </p:sp>
      <p:grpSp>
        <p:nvGrpSpPr>
          <p:cNvPr id="341" name="Shape 341"/>
          <p:cNvGrpSpPr/>
          <p:nvPr/>
        </p:nvGrpSpPr>
        <p:grpSpPr>
          <a:xfrm>
            <a:off x="12898436" y="2736850"/>
            <a:ext cx="2578099" cy="1854200"/>
            <a:chOff x="0" y="0"/>
            <a:chExt cx="2576512" cy="1854200"/>
          </a:xfrm>
        </p:grpSpPr>
        <p:grpSp>
          <p:nvGrpSpPr>
            <p:cNvPr id="342" name="Shape 342"/>
            <p:cNvGrpSpPr/>
            <p:nvPr/>
          </p:nvGrpSpPr>
          <p:grpSpPr>
            <a:xfrm>
              <a:off x="0" y="0"/>
              <a:ext cx="2576512" cy="1854200"/>
              <a:chOff x="0" y="0"/>
              <a:chExt cx="2576512" cy="1854200"/>
            </a:xfrm>
          </p:grpSpPr>
          <p:grpSp>
            <p:nvGrpSpPr>
              <p:cNvPr id="343" name="Shape 343"/>
              <p:cNvGrpSpPr/>
              <p:nvPr/>
            </p:nvGrpSpPr>
            <p:grpSpPr>
              <a:xfrm>
                <a:off x="352425" y="0"/>
                <a:ext cx="1878011" cy="1184275"/>
                <a:chOff x="0" y="0"/>
                <a:chExt cx="1878011" cy="1184275"/>
              </a:xfrm>
            </p:grpSpPr>
            <p:sp>
              <p:nvSpPr>
                <p:cNvPr id="344" name="Shape 344"/>
                <p:cNvSpPr txBox="1"/>
                <p:nvPr/>
              </p:nvSpPr>
              <p:spPr>
                <a:xfrm>
                  <a:off x="0" y="0"/>
                  <a:ext cx="1878011" cy="1184275"/>
                </a:xfrm>
                <a:prstGeom prst="rect">
                  <a:avLst/>
                </a:prstGeom>
                <a:solidFill>
                  <a:schemeClr val="accent1"/>
                </a:solidFill>
                <a:ln w="12700" cap="rnd" cmpd="sng">
                  <a:solidFill>
                    <a:srgbClr val="618FFD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" name="Shape 345"/>
                <p:cNvSpPr/>
                <p:nvPr/>
              </p:nvSpPr>
              <p:spPr>
                <a:xfrm>
                  <a:off x="149225" y="106361"/>
                  <a:ext cx="1576386" cy="973136"/>
                </a:xfrm>
                <a:prstGeom prst="roundRect">
                  <a:avLst>
                    <a:gd name="adj" fmla="val 1490"/>
                  </a:avLst>
                </a:prstGeom>
                <a:solidFill>
                  <a:srgbClr val="FFFFFF"/>
                </a:solidFill>
                <a:ln w="12700" cap="rnd" cmpd="sng">
                  <a:solidFill>
                    <a:srgbClr val="618FFD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46" name="Shape 346"/>
              <p:cNvGrpSpPr/>
              <p:nvPr/>
            </p:nvGrpSpPr>
            <p:grpSpPr>
              <a:xfrm>
                <a:off x="0" y="1543050"/>
                <a:ext cx="2576512" cy="311150"/>
                <a:chOff x="0" y="0"/>
                <a:chExt cx="2576512" cy="309562"/>
              </a:xfrm>
            </p:grpSpPr>
            <p:cxnSp>
              <p:nvCxnSpPr>
                <p:cNvPr id="347" name="Shape 347"/>
                <p:cNvCxnSpPr/>
                <p:nvPr/>
              </p:nvCxnSpPr>
              <p:spPr>
                <a:xfrm flipH="1">
                  <a:off x="0" y="0"/>
                  <a:ext cx="341311" cy="241299"/>
                </a:xfrm>
                <a:prstGeom prst="straightConnector1">
                  <a:avLst/>
                </a:prstGeom>
                <a:noFill/>
                <a:ln w="12700" cap="rnd" cmpd="sng">
                  <a:solidFill>
                    <a:srgbClr val="618FFD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348" name="Shape 348"/>
                <p:cNvCxnSpPr/>
                <p:nvPr/>
              </p:nvCxnSpPr>
              <p:spPr>
                <a:xfrm>
                  <a:off x="0" y="241300"/>
                  <a:ext cx="2574924" cy="1587"/>
                </a:xfrm>
                <a:prstGeom prst="straightConnector1">
                  <a:avLst/>
                </a:prstGeom>
                <a:noFill/>
                <a:ln w="12700" cap="rnd" cmpd="sng">
                  <a:solidFill>
                    <a:srgbClr val="618FFD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349" name="Shape 349"/>
                <p:cNvCxnSpPr/>
                <p:nvPr/>
              </p:nvCxnSpPr>
              <p:spPr>
                <a:xfrm>
                  <a:off x="0" y="306387"/>
                  <a:ext cx="2574924" cy="3174"/>
                </a:xfrm>
                <a:prstGeom prst="straightConnector1">
                  <a:avLst/>
                </a:prstGeom>
                <a:noFill/>
                <a:ln w="12700" cap="rnd" cmpd="sng">
                  <a:solidFill>
                    <a:srgbClr val="618FFD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350" name="Shape 350"/>
                <p:cNvCxnSpPr/>
                <p:nvPr/>
              </p:nvCxnSpPr>
              <p:spPr>
                <a:xfrm>
                  <a:off x="0" y="241300"/>
                  <a:ext cx="1587" cy="65086"/>
                </a:xfrm>
                <a:prstGeom prst="straightConnector1">
                  <a:avLst/>
                </a:prstGeom>
                <a:noFill/>
                <a:ln w="12700" cap="rnd" cmpd="sng">
                  <a:solidFill>
                    <a:srgbClr val="618FFD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351" name="Shape 351"/>
                <p:cNvCxnSpPr/>
                <p:nvPr/>
              </p:nvCxnSpPr>
              <p:spPr>
                <a:xfrm>
                  <a:off x="2239961" y="0"/>
                  <a:ext cx="334961" cy="241299"/>
                </a:xfrm>
                <a:prstGeom prst="straightConnector1">
                  <a:avLst/>
                </a:prstGeom>
                <a:noFill/>
                <a:ln w="12700" cap="rnd" cmpd="sng">
                  <a:solidFill>
                    <a:srgbClr val="618FFD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352" name="Shape 352"/>
                <p:cNvCxnSpPr/>
                <p:nvPr/>
              </p:nvCxnSpPr>
              <p:spPr>
                <a:xfrm>
                  <a:off x="2574925" y="241300"/>
                  <a:ext cx="1587" cy="65086"/>
                </a:xfrm>
                <a:prstGeom prst="straightConnector1">
                  <a:avLst/>
                </a:prstGeom>
                <a:noFill/>
                <a:ln w="12700" cap="rnd" cmpd="sng">
                  <a:solidFill>
                    <a:srgbClr val="618FFD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353" name="Shape 353"/>
              <p:cNvSpPr txBox="1"/>
              <p:nvPr/>
            </p:nvSpPr>
            <p:spPr>
              <a:xfrm>
                <a:off x="357187" y="1220787"/>
                <a:ext cx="1874836" cy="304799"/>
              </a:xfrm>
              <a:prstGeom prst="rect">
                <a:avLst/>
              </a:prstGeom>
              <a:noFill/>
              <a:ln w="12700" cap="rnd" cmpd="sng">
                <a:solidFill>
                  <a:srgbClr val="618FFD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0" tIns="0" rIns="0" bIns="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54" name="Shape 354"/>
              <p:cNvCxnSpPr/>
              <p:nvPr/>
            </p:nvCxnSpPr>
            <p:spPr>
              <a:xfrm>
                <a:off x="1763711" y="1373187"/>
                <a:ext cx="374649" cy="3174"/>
              </a:xfrm>
              <a:prstGeom prst="straightConnector1">
                <a:avLst/>
              </a:prstGeom>
              <a:noFill/>
              <a:ln w="50800" cap="rnd" cmpd="sng">
                <a:solidFill>
                  <a:srgbClr val="618FFD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</p:grpSp>
        <p:sp>
          <p:nvSpPr>
            <p:cNvPr id="355" name="Shape 355"/>
            <p:cNvSpPr txBox="1"/>
            <p:nvPr/>
          </p:nvSpPr>
          <p:spPr>
            <a:xfrm rot="10800000" flipH="1">
              <a:off x="474662" y="1319212"/>
              <a:ext cx="203199" cy="31750"/>
            </a:xfrm>
            <a:prstGeom prst="rect">
              <a:avLst/>
            </a:prstGeom>
            <a:solidFill>
              <a:srgbClr val="000000"/>
            </a:solidFill>
            <a:ln w="50800" cap="rnd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6" name="Shape 356"/>
          <p:cNvSpPr txBox="1"/>
          <p:nvPr/>
        </p:nvSpPr>
        <p:spPr>
          <a:xfrm>
            <a:off x="2933700" y="1460500"/>
            <a:ext cx="2603499" cy="1181100"/>
          </a:xfrm>
          <a:prstGeom prst="rect">
            <a:avLst/>
          </a:prstGeom>
          <a:noFill/>
          <a:ln w="76200" cap="rnd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3200" u="none" strike="noStrike" cap="none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Incoming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3200" u="none" strike="noStrike" cap="none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E-Mail</a:t>
            </a:r>
          </a:p>
        </p:txBody>
      </p:sp>
      <p:sp>
        <p:nvSpPr>
          <p:cNvPr id="357" name="Shape 357"/>
          <p:cNvSpPr txBox="1"/>
          <p:nvPr/>
        </p:nvSpPr>
        <p:spPr>
          <a:xfrm>
            <a:off x="2933700" y="3060700"/>
            <a:ext cx="2603499" cy="723900"/>
          </a:xfrm>
          <a:prstGeom prst="rect">
            <a:avLst/>
          </a:prstGeom>
          <a:noFill/>
          <a:ln w="76200" cap="rnd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3200" u="none" strike="noStrike" cap="none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Login</a:t>
            </a:r>
          </a:p>
        </p:txBody>
      </p:sp>
      <p:sp>
        <p:nvSpPr>
          <p:cNvPr id="358" name="Shape 358"/>
          <p:cNvSpPr txBox="1"/>
          <p:nvPr/>
        </p:nvSpPr>
        <p:spPr>
          <a:xfrm>
            <a:off x="2933700" y="4775200"/>
            <a:ext cx="2603499" cy="723900"/>
          </a:xfrm>
          <a:prstGeom prst="rect">
            <a:avLst/>
          </a:prstGeom>
          <a:noFill/>
          <a:ln w="76200" cap="rnd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3200" u="none" strike="noStrike" cap="none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Web Server</a:t>
            </a:r>
          </a:p>
        </p:txBody>
      </p:sp>
      <p:sp>
        <p:nvSpPr>
          <p:cNvPr id="359" name="Shape 359"/>
          <p:cNvSpPr txBox="1"/>
          <p:nvPr/>
        </p:nvSpPr>
        <p:spPr>
          <a:xfrm>
            <a:off x="6426200" y="1600200"/>
            <a:ext cx="1270000" cy="685799"/>
          </a:xfrm>
          <a:prstGeom prst="rect">
            <a:avLst/>
          </a:prstGeom>
          <a:noFill/>
          <a:ln w="76200" cap="rnd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3200" u="none" strike="noStrike" cap="none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25</a:t>
            </a:r>
          </a:p>
        </p:txBody>
      </p:sp>
      <p:pic>
        <p:nvPicPr>
          <p:cNvPr id="360" name="Shape 36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687300" y="838200"/>
            <a:ext cx="2717799" cy="1385887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Shape 361"/>
          <p:cNvSpPr txBox="1"/>
          <p:nvPr/>
        </p:nvSpPr>
        <p:spPr>
          <a:xfrm>
            <a:off x="2933700" y="6400800"/>
            <a:ext cx="2603499" cy="1270000"/>
          </a:xfrm>
          <a:prstGeom prst="rect">
            <a:avLst/>
          </a:prstGeom>
          <a:noFill/>
          <a:ln w="76200" cap="rnd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3200" u="none" strike="noStrike" cap="none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Personal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3200" u="none" strike="noStrike" cap="none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Mail Box</a:t>
            </a:r>
          </a:p>
        </p:txBody>
      </p:sp>
      <p:sp>
        <p:nvSpPr>
          <p:cNvPr id="362" name="Shape 362"/>
          <p:cNvSpPr txBox="1"/>
          <p:nvPr/>
        </p:nvSpPr>
        <p:spPr>
          <a:xfrm>
            <a:off x="6426200" y="3086100"/>
            <a:ext cx="1270000" cy="685799"/>
          </a:xfrm>
          <a:prstGeom prst="rect">
            <a:avLst/>
          </a:prstGeom>
          <a:noFill/>
          <a:ln w="76200" cap="rnd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3200" u="none" strike="noStrike" cap="none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23</a:t>
            </a:r>
          </a:p>
        </p:txBody>
      </p:sp>
      <p:sp>
        <p:nvSpPr>
          <p:cNvPr id="363" name="Shape 363"/>
          <p:cNvSpPr txBox="1"/>
          <p:nvPr/>
        </p:nvSpPr>
        <p:spPr>
          <a:xfrm>
            <a:off x="6426200" y="4140200"/>
            <a:ext cx="1270000" cy="685799"/>
          </a:xfrm>
          <a:prstGeom prst="rect">
            <a:avLst/>
          </a:prstGeom>
          <a:noFill/>
          <a:ln w="76200" cap="rnd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3200" u="none" strike="noStrike" cap="none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80</a:t>
            </a:r>
          </a:p>
        </p:txBody>
      </p:sp>
      <p:sp>
        <p:nvSpPr>
          <p:cNvPr id="364" name="Shape 364"/>
          <p:cNvSpPr txBox="1"/>
          <p:nvPr/>
        </p:nvSpPr>
        <p:spPr>
          <a:xfrm>
            <a:off x="6426200" y="5067300"/>
            <a:ext cx="1270000" cy="685799"/>
          </a:xfrm>
          <a:prstGeom prst="rect">
            <a:avLst/>
          </a:prstGeom>
          <a:noFill/>
          <a:ln w="76200" cap="rnd" cmpd="sng">
            <a:solidFill>
              <a:srgbClr val="E0666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bin"/>
              <a:buNone/>
            </a:pPr>
            <a:r>
              <a:rPr lang="en-US" sz="3200" u="none" strike="noStrike" cap="none">
                <a:solidFill>
                  <a:srgbClr val="E066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443</a:t>
            </a:r>
          </a:p>
        </p:txBody>
      </p:sp>
      <p:sp>
        <p:nvSpPr>
          <p:cNvPr id="365" name="Shape 365"/>
          <p:cNvSpPr txBox="1"/>
          <p:nvPr/>
        </p:nvSpPr>
        <p:spPr>
          <a:xfrm>
            <a:off x="6426200" y="6311900"/>
            <a:ext cx="1270000" cy="685799"/>
          </a:xfrm>
          <a:prstGeom prst="rect">
            <a:avLst/>
          </a:prstGeom>
          <a:noFill/>
          <a:ln w="76200" cap="rnd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3200" u="none" strike="noStrike" cap="none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109</a:t>
            </a:r>
          </a:p>
        </p:txBody>
      </p:sp>
      <p:sp>
        <p:nvSpPr>
          <p:cNvPr id="366" name="Shape 366"/>
          <p:cNvSpPr txBox="1"/>
          <p:nvPr/>
        </p:nvSpPr>
        <p:spPr>
          <a:xfrm>
            <a:off x="6426200" y="7340600"/>
            <a:ext cx="1270000" cy="685799"/>
          </a:xfrm>
          <a:prstGeom prst="rect">
            <a:avLst/>
          </a:prstGeom>
          <a:noFill/>
          <a:ln w="76200" cap="rnd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3200" u="none" strike="noStrike" cap="none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110</a:t>
            </a:r>
          </a:p>
        </p:txBody>
      </p:sp>
      <p:sp>
        <p:nvSpPr>
          <p:cNvPr id="367" name="Shape 367"/>
          <p:cNvSpPr txBox="1"/>
          <p:nvPr/>
        </p:nvSpPr>
        <p:spPr>
          <a:xfrm>
            <a:off x="8077200" y="3911600"/>
            <a:ext cx="2997199" cy="660400"/>
          </a:xfrm>
          <a:prstGeom prst="rect">
            <a:avLst/>
          </a:prstGeom>
          <a:solidFill>
            <a:srgbClr val="000000"/>
          </a:solidFill>
          <a:ln w="76200" cap="rnd" cmpd="sng">
            <a:solidFill>
              <a:srgbClr val="FF7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en-US" sz="3200" u="none" strike="noStrike" cap="none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74.208.28.177</a:t>
            </a:r>
          </a:p>
        </p:txBody>
      </p:sp>
      <p:cxnSp>
        <p:nvCxnSpPr>
          <p:cNvPr id="368" name="Shape 368"/>
          <p:cNvCxnSpPr>
            <a:stCxn id="362" idx="3"/>
          </p:cNvCxnSpPr>
          <p:nvPr/>
        </p:nvCxnSpPr>
        <p:spPr>
          <a:xfrm flipV="1">
            <a:off x="7696200" y="3414712"/>
            <a:ext cx="5422900" cy="14288"/>
          </a:xfrm>
          <a:prstGeom prst="straightConnector1">
            <a:avLst/>
          </a:prstGeom>
          <a:noFill/>
          <a:ln w="76200" cap="rnd" cmpd="sng">
            <a:solidFill>
              <a:srgbClr val="FFFF00"/>
            </a:solidFill>
            <a:prstDash val="solid"/>
            <a:miter/>
            <a:headEnd type="stealth" w="med" len="med"/>
            <a:tailEnd type="none" w="med" len="med"/>
          </a:ln>
        </p:spPr>
      </p:cxnSp>
      <p:cxnSp>
        <p:nvCxnSpPr>
          <p:cNvPr id="369" name="Shape 369"/>
          <p:cNvCxnSpPr>
            <a:endCxn id="359" idx="3"/>
          </p:cNvCxnSpPr>
          <p:nvPr/>
        </p:nvCxnSpPr>
        <p:spPr>
          <a:xfrm flipH="1">
            <a:off x="7696200" y="1547812"/>
            <a:ext cx="4975224" cy="395288"/>
          </a:xfrm>
          <a:prstGeom prst="straightConnector1">
            <a:avLst/>
          </a:prstGeom>
          <a:noFill/>
          <a:ln w="76200" cap="rnd" cmpd="sng">
            <a:solidFill>
              <a:srgbClr val="FFFF00"/>
            </a:solidFill>
            <a:prstDash val="solid"/>
            <a:miter/>
            <a:headEnd type="stealth" w="med" len="med"/>
            <a:tailEnd type="stealth" w="med" len="med"/>
          </a:ln>
        </p:spPr>
      </p:cxnSp>
      <p:grpSp>
        <p:nvGrpSpPr>
          <p:cNvPr id="370" name="Shape 370"/>
          <p:cNvGrpSpPr/>
          <p:nvPr/>
        </p:nvGrpSpPr>
        <p:grpSpPr>
          <a:xfrm>
            <a:off x="12898436" y="4959350"/>
            <a:ext cx="2578099" cy="1854200"/>
            <a:chOff x="0" y="0"/>
            <a:chExt cx="2576512" cy="1854200"/>
          </a:xfrm>
        </p:grpSpPr>
        <p:grpSp>
          <p:nvGrpSpPr>
            <p:cNvPr id="371" name="Shape 371"/>
            <p:cNvGrpSpPr/>
            <p:nvPr/>
          </p:nvGrpSpPr>
          <p:grpSpPr>
            <a:xfrm>
              <a:off x="0" y="0"/>
              <a:ext cx="2576512" cy="1854200"/>
              <a:chOff x="0" y="0"/>
              <a:chExt cx="2576512" cy="1854200"/>
            </a:xfrm>
          </p:grpSpPr>
          <p:grpSp>
            <p:nvGrpSpPr>
              <p:cNvPr id="372" name="Shape 372"/>
              <p:cNvGrpSpPr/>
              <p:nvPr/>
            </p:nvGrpSpPr>
            <p:grpSpPr>
              <a:xfrm>
                <a:off x="0" y="0"/>
                <a:ext cx="2576512" cy="1854200"/>
                <a:chOff x="0" y="0"/>
                <a:chExt cx="2576512" cy="1854200"/>
              </a:xfrm>
            </p:grpSpPr>
            <p:grpSp>
              <p:nvGrpSpPr>
                <p:cNvPr id="373" name="Shape 373"/>
                <p:cNvGrpSpPr/>
                <p:nvPr/>
              </p:nvGrpSpPr>
              <p:grpSpPr>
                <a:xfrm>
                  <a:off x="352425" y="0"/>
                  <a:ext cx="1878011" cy="1184275"/>
                  <a:chOff x="0" y="0"/>
                  <a:chExt cx="1878011" cy="1184275"/>
                </a:xfrm>
              </p:grpSpPr>
              <p:sp>
                <p:nvSpPr>
                  <p:cNvPr id="374" name="Shape 374"/>
                  <p:cNvSpPr txBox="1"/>
                  <p:nvPr/>
                </p:nvSpPr>
                <p:spPr>
                  <a:xfrm>
                    <a:off x="0" y="0"/>
                    <a:ext cx="1878011" cy="1184275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0" cap="rnd" cmpd="sng">
                    <a:solidFill>
                      <a:srgbClr val="618FFD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lIns="0" tIns="0" rIns="0" bIns="0" anchor="t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5" name="Shape 375"/>
                  <p:cNvSpPr/>
                  <p:nvPr/>
                </p:nvSpPr>
                <p:spPr>
                  <a:xfrm>
                    <a:off x="149225" y="106361"/>
                    <a:ext cx="1576386" cy="973136"/>
                  </a:xfrm>
                  <a:prstGeom prst="roundRect">
                    <a:avLst>
                      <a:gd name="adj" fmla="val 1490"/>
                    </a:avLst>
                  </a:prstGeom>
                  <a:solidFill>
                    <a:srgbClr val="FFFFFF"/>
                  </a:solidFill>
                  <a:ln w="12700" cap="rnd" cmpd="sng">
                    <a:solidFill>
                      <a:srgbClr val="618FFD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lIns="0" tIns="0" rIns="0" bIns="0" anchor="t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76" name="Shape 376"/>
                <p:cNvGrpSpPr/>
                <p:nvPr/>
              </p:nvGrpSpPr>
              <p:grpSpPr>
                <a:xfrm>
                  <a:off x="0" y="1543050"/>
                  <a:ext cx="2576512" cy="311150"/>
                  <a:chOff x="0" y="0"/>
                  <a:chExt cx="2576512" cy="309562"/>
                </a:xfrm>
              </p:grpSpPr>
              <p:cxnSp>
                <p:nvCxnSpPr>
                  <p:cNvPr id="377" name="Shape 377"/>
                  <p:cNvCxnSpPr/>
                  <p:nvPr/>
                </p:nvCxnSpPr>
                <p:spPr>
                  <a:xfrm flipH="1">
                    <a:off x="0" y="0"/>
                    <a:ext cx="341311" cy="241299"/>
                  </a:xfrm>
                  <a:prstGeom prst="straightConnector1">
                    <a:avLst/>
                  </a:prstGeom>
                  <a:noFill/>
                  <a:ln w="12700" cap="rnd" cmpd="sng">
                    <a:solidFill>
                      <a:srgbClr val="618FFD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378" name="Shape 378"/>
                  <p:cNvCxnSpPr/>
                  <p:nvPr/>
                </p:nvCxnSpPr>
                <p:spPr>
                  <a:xfrm>
                    <a:off x="0" y="241300"/>
                    <a:ext cx="2574924" cy="1587"/>
                  </a:xfrm>
                  <a:prstGeom prst="straightConnector1">
                    <a:avLst/>
                  </a:prstGeom>
                  <a:noFill/>
                  <a:ln w="12700" cap="rnd" cmpd="sng">
                    <a:solidFill>
                      <a:srgbClr val="618FFD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379" name="Shape 379"/>
                  <p:cNvCxnSpPr/>
                  <p:nvPr/>
                </p:nvCxnSpPr>
                <p:spPr>
                  <a:xfrm>
                    <a:off x="0" y="306387"/>
                    <a:ext cx="2574924" cy="3174"/>
                  </a:xfrm>
                  <a:prstGeom prst="straightConnector1">
                    <a:avLst/>
                  </a:prstGeom>
                  <a:noFill/>
                  <a:ln w="12700" cap="rnd" cmpd="sng">
                    <a:solidFill>
                      <a:srgbClr val="618FFD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380" name="Shape 380"/>
                  <p:cNvCxnSpPr/>
                  <p:nvPr/>
                </p:nvCxnSpPr>
                <p:spPr>
                  <a:xfrm>
                    <a:off x="0" y="241300"/>
                    <a:ext cx="1587" cy="65086"/>
                  </a:xfrm>
                  <a:prstGeom prst="straightConnector1">
                    <a:avLst/>
                  </a:prstGeom>
                  <a:noFill/>
                  <a:ln w="12700" cap="rnd" cmpd="sng">
                    <a:solidFill>
                      <a:srgbClr val="618FFD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381" name="Shape 381"/>
                  <p:cNvCxnSpPr/>
                  <p:nvPr/>
                </p:nvCxnSpPr>
                <p:spPr>
                  <a:xfrm>
                    <a:off x="2239961" y="0"/>
                    <a:ext cx="334961" cy="241299"/>
                  </a:xfrm>
                  <a:prstGeom prst="straightConnector1">
                    <a:avLst/>
                  </a:prstGeom>
                  <a:noFill/>
                  <a:ln w="12700" cap="rnd" cmpd="sng">
                    <a:solidFill>
                      <a:srgbClr val="618FFD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382" name="Shape 382"/>
                  <p:cNvCxnSpPr/>
                  <p:nvPr/>
                </p:nvCxnSpPr>
                <p:spPr>
                  <a:xfrm>
                    <a:off x="2574925" y="241300"/>
                    <a:ext cx="1587" cy="65086"/>
                  </a:xfrm>
                  <a:prstGeom prst="straightConnector1">
                    <a:avLst/>
                  </a:prstGeom>
                  <a:noFill/>
                  <a:ln w="12700" cap="rnd" cmpd="sng">
                    <a:solidFill>
                      <a:srgbClr val="618FFD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</p:cxnSp>
            </p:grpSp>
            <p:sp>
              <p:nvSpPr>
                <p:cNvPr id="383" name="Shape 383"/>
                <p:cNvSpPr txBox="1"/>
                <p:nvPr/>
              </p:nvSpPr>
              <p:spPr>
                <a:xfrm>
                  <a:off x="357187" y="1220787"/>
                  <a:ext cx="1874836" cy="304799"/>
                </a:xfrm>
                <a:prstGeom prst="rect">
                  <a:avLst/>
                </a:prstGeom>
                <a:noFill/>
                <a:ln w="12700" cap="rnd" cmpd="sng">
                  <a:solidFill>
                    <a:srgbClr val="618FFD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384" name="Shape 384"/>
                <p:cNvCxnSpPr/>
                <p:nvPr/>
              </p:nvCxnSpPr>
              <p:spPr>
                <a:xfrm>
                  <a:off x="1763711" y="1373187"/>
                  <a:ext cx="374649" cy="3174"/>
                </a:xfrm>
                <a:prstGeom prst="straightConnector1">
                  <a:avLst/>
                </a:prstGeom>
                <a:noFill/>
                <a:ln w="50800" cap="rnd" cmpd="sng">
                  <a:solidFill>
                    <a:srgbClr val="618FFD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385" name="Shape 385"/>
              <p:cNvSpPr txBox="1"/>
              <p:nvPr/>
            </p:nvSpPr>
            <p:spPr>
              <a:xfrm rot="10800000" flipH="1">
                <a:off x="474662" y="1319212"/>
                <a:ext cx="203199" cy="31750"/>
              </a:xfrm>
              <a:prstGeom prst="rect">
                <a:avLst/>
              </a:prstGeom>
              <a:solidFill>
                <a:srgbClr val="000000"/>
              </a:solidFill>
              <a:ln w="50800" cap="rnd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0" tIns="0" rIns="0" bIns="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386" name="Shape 38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84212" y="158750"/>
              <a:ext cx="1206499" cy="8635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7" name="Shape 387"/>
          <p:cNvSpPr txBox="1"/>
          <p:nvPr/>
        </p:nvSpPr>
        <p:spPr>
          <a:xfrm>
            <a:off x="13360400" y="2832100"/>
            <a:ext cx="1701799" cy="1016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2600" u="none" strike="noStrike" cap="none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blah blah blah blah</a:t>
            </a:r>
          </a:p>
        </p:txBody>
      </p:sp>
      <p:cxnSp>
        <p:nvCxnSpPr>
          <p:cNvPr id="388" name="Shape 388"/>
          <p:cNvCxnSpPr>
            <a:stCxn id="364" idx="3"/>
          </p:cNvCxnSpPr>
          <p:nvPr/>
        </p:nvCxnSpPr>
        <p:spPr>
          <a:xfrm>
            <a:off x="7696200" y="5410200"/>
            <a:ext cx="5461000" cy="131761"/>
          </a:xfrm>
          <a:prstGeom prst="straightConnector1">
            <a:avLst/>
          </a:prstGeom>
          <a:noFill/>
          <a:ln w="76200" cap="rnd" cmpd="sng">
            <a:solidFill>
              <a:srgbClr val="E06666"/>
            </a:solidFill>
            <a:prstDash val="solid"/>
            <a:miter/>
            <a:headEnd type="stealth" w="med" len="med"/>
            <a:tailEnd type="none" w="med" len="med"/>
          </a:ln>
        </p:spPr>
      </p:cxnSp>
      <p:cxnSp>
        <p:nvCxnSpPr>
          <p:cNvPr id="389" name="Shape 389"/>
          <p:cNvCxnSpPr>
            <a:stCxn id="365" idx="3"/>
          </p:cNvCxnSpPr>
          <p:nvPr/>
        </p:nvCxnSpPr>
        <p:spPr>
          <a:xfrm flipV="1">
            <a:off x="7696200" y="5691186"/>
            <a:ext cx="5460999" cy="963614"/>
          </a:xfrm>
          <a:prstGeom prst="straightConnector1">
            <a:avLst/>
          </a:prstGeom>
          <a:noFill/>
          <a:ln w="76200" cap="rnd" cmpd="sng">
            <a:solidFill>
              <a:srgbClr val="FFFF00"/>
            </a:solidFill>
            <a:prstDash val="solid"/>
            <a:miter/>
            <a:headEnd type="stealth" w="med" len="med"/>
            <a:tailEnd type="none" w="med" len="med"/>
          </a:ln>
        </p:spPr>
      </p:cxnSp>
      <p:sp>
        <p:nvSpPr>
          <p:cNvPr id="391" name="Shape 391"/>
          <p:cNvSpPr txBox="1"/>
          <p:nvPr/>
        </p:nvSpPr>
        <p:spPr>
          <a:xfrm>
            <a:off x="7815298" y="8480474"/>
            <a:ext cx="8562900" cy="4697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25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Clipart: </a:t>
            </a:r>
            <a:r>
              <a:rPr lang="en-US" sz="2500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http://</a:t>
            </a:r>
            <a:r>
              <a:rPr lang="en-US" sz="2500" strike="noStrike" cap="none" dirty="0" err="1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www.clker.com</a:t>
            </a:r>
            <a:r>
              <a:rPr lang="en-US" sz="2500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/search/</a:t>
            </a:r>
            <a:r>
              <a:rPr lang="en-US" sz="2500" strike="noStrike" cap="none" dirty="0" err="1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networksym</a:t>
            </a:r>
            <a:r>
              <a:rPr lang="en-US" sz="2500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/1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Shape 3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2525" y="2322511"/>
            <a:ext cx="13934999" cy="5430839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Shape 397"/>
          <p:cNvSpPr txBox="1">
            <a:spLocks noGrp="1"/>
          </p:cNvSpPr>
          <p:nvPr>
            <p:ph type="title"/>
          </p:nvPr>
        </p:nvSpPr>
        <p:spPr>
          <a:xfrm>
            <a:off x="1155700" y="847164"/>
            <a:ext cx="13084537" cy="169273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7600" u="none" strike="noStrike" cap="none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Common TCP Ports</a:t>
            </a:r>
          </a:p>
        </p:txBody>
      </p:sp>
      <p:sp>
        <p:nvSpPr>
          <p:cNvPr id="398" name="Shape 398"/>
          <p:cNvSpPr txBox="1"/>
          <p:nvPr/>
        </p:nvSpPr>
        <p:spPr>
          <a:xfrm>
            <a:off x="1405425" y="7423200"/>
            <a:ext cx="13682099" cy="6602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3000" u="sng" strike="noStrike" cap="none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4"/>
              </a:rPr>
              <a:t>http://</a:t>
            </a:r>
            <a:r>
              <a:rPr lang="en-US" sz="3000" u="sng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4"/>
              </a:rPr>
              <a:t>en.wikipedia.org/wiki/List_of_TCP_and_UDP_port_numbers</a:t>
            </a:r>
            <a:r>
              <a:rPr lang="en-US" sz="30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50" y="730250"/>
            <a:ext cx="9576360" cy="7442200"/>
          </a:xfrm>
          <a:prstGeom prst="rect">
            <a:avLst/>
          </a:prstGeom>
        </p:spPr>
      </p:pic>
      <p:sp>
        <p:nvSpPr>
          <p:cNvPr id="404" name="Shape 404"/>
          <p:cNvSpPr txBox="1"/>
          <p:nvPr/>
        </p:nvSpPr>
        <p:spPr>
          <a:xfrm>
            <a:off x="10446310" y="2876550"/>
            <a:ext cx="5318125" cy="28575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3600" u="none" strike="noStrike" cap="none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Sometimes we see the port number in the URL if the web server is running on a </a:t>
            </a:r>
            <a:r>
              <a:rPr lang="en-US" sz="360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“</a:t>
            </a:r>
            <a:r>
              <a:rPr lang="en-US" sz="3600" u="none" strike="noStrike" cap="none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non-standard</a:t>
            </a:r>
            <a:r>
              <a:rPr lang="en-US" sz="360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”</a:t>
            </a:r>
            <a:r>
              <a:rPr lang="en-US" sz="3600" u="none" strike="noStrike" cap="none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port.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4381500" y="1879600"/>
            <a:ext cx="1829080" cy="2571750"/>
          </a:xfrm>
          <a:prstGeom prst="straightConnector1">
            <a:avLst/>
          </a:prstGeom>
          <a:ln w="63500">
            <a:solidFill>
              <a:srgbClr val="00FA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&amp; Subtitl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1323</TotalTime>
  <Words>2448</Words>
  <Application>Microsoft Macintosh PowerPoint</Application>
  <PresentationFormat>Custom</PresentationFormat>
  <Paragraphs>447</Paragraphs>
  <Slides>62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1" baseType="lpstr">
      <vt:lpstr>Arial Regular</vt:lpstr>
      <vt:lpstr>Cabin</vt:lpstr>
      <vt:lpstr>Courier</vt:lpstr>
      <vt:lpstr>Courier New</vt:lpstr>
      <vt:lpstr>Gill Sans</vt:lpstr>
      <vt:lpstr>ＭＳ Ｐゴシック</vt:lpstr>
      <vt:lpstr>ヒラギノ角ゴ ProN W3</vt:lpstr>
      <vt:lpstr>Arial</vt:lpstr>
      <vt:lpstr>Title &amp; Subtitle</vt:lpstr>
      <vt:lpstr>Networked Programs</vt:lpstr>
      <vt:lpstr>A Free Book on Network Architecture</vt:lpstr>
      <vt:lpstr>Transport Control Protocol (TCP)</vt:lpstr>
      <vt:lpstr>PowerPoint Presentation</vt:lpstr>
      <vt:lpstr>TCP Connections / Sockets</vt:lpstr>
      <vt:lpstr>TCP Port Numbers</vt:lpstr>
      <vt:lpstr>PowerPoint Presentation</vt:lpstr>
      <vt:lpstr>Common TCP Ports</vt:lpstr>
      <vt:lpstr>PowerPoint Presentation</vt:lpstr>
      <vt:lpstr>Sockets in Python</vt:lpstr>
      <vt:lpstr>PowerPoint Presentation</vt:lpstr>
      <vt:lpstr>Application Protocols</vt:lpstr>
      <vt:lpstr>Application Protocol </vt:lpstr>
      <vt:lpstr>HTTP - Hypertext Transfer Protocol</vt:lpstr>
      <vt:lpstr>HTTP</vt:lpstr>
      <vt:lpstr>What is a Protocol?</vt:lpstr>
      <vt:lpstr>PowerPoint Presentation</vt:lpstr>
      <vt:lpstr>Getting Data From The Server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Internet Standards</vt:lpstr>
      <vt:lpstr>PowerPoint Presentation</vt:lpstr>
      <vt:lpstr>PowerPoint Presentation</vt:lpstr>
      <vt:lpstr>Making an HTTP request</vt:lpstr>
      <vt:lpstr>PowerPoint Presentation</vt:lpstr>
      <vt:lpstr>Accurate Hacking in the Movies</vt:lpstr>
      <vt:lpstr>Let’s Write a Web Browser!</vt:lpstr>
      <vt:lpstr>An HTTP Request in Python</vt:lpstr>
      <vt:lpstr>PowerPoint Presentation</vt:lpstr>
      <vt:lpstr>About Characters and Strings…</vt:lpstr>
      <vt:lpstr>ASCII</vt:lpstr>
      <vt:lpstr>Representing Simple Strings</vt:lpstr>
      <vt:lpstr>ASCII</vt:lpstr>
      <vt:lpstr>PowerPoint Presentation</vt:lpstr>
      <vt:lpstr>Multi-Byte Characters</vt:lpstr>
      <vt:lpstr>Two Kinds of Strings in Python</vt:lpstr>
      <vt:lpstr>Python 2 versus Python 3</vt:lpstr>
      <vt:lpstr>Python 3 and Unicode</vt:lpstr>
      <vt:lpstr>Python Strings to Bytes</vt:lpstr>
      <vt:lpstr>An HTTP Request in Python</vt:lpstr>
      <vt:lpstr>PowerPoint Presentation</vt:lpstr>
      <vt:lpstr>PowerPoint Presentation</vt:lpstr>
      <vt:lpstr>Making HTTP Easier With urllib</vt:lpstr>
      <vt:lpstr>Using urllib in Python</vt:lpstr>
      <vt:lpstr>PowerPoint Presentation</vt:lpstr>
      <vt:lpstr>Like a File...</vt:lpstr>
      <vt:lpstr>Reading Web Pages</vt:lpstr>
      <vt:lpstr>Following Links</vt:lpstr>
      <vt:lpstr>The First Lines of Code @ Google?</vt:lpstr>
      <vt:lpstr>Parsing HTML  (a.k.a. Web Scraping)</vt:lpstr>
      <vt:lpstr>What is Web Scraping?</vt:lpstr>
      <vt:lpstr>Why Scrape?</vt:lpstr>
      <vt:lpstr>Scraping Web Pages</vt:lpstr>
      <vt:lpstr>The Easy Way - Beautiful Soup</vt:lpstr>
      <vt:lpstr>BeautifulSoup Installation</vt:lpstr>
      <vt:lpstr>PowerPoint Presentation</vt:lpstr>
      <vt:lpstr>Summary</vt:lpstr>
      <vt:lpstr>Acknowledgements / Contributions</vt:lpstr>
    </vt:vector>
  </TitlesOfParts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Networked Programs</dc:title>
  <cp:lastModifiedBy>Microsoft Office User</cp:lastModifiedBy>
  <cp:revision>57</cp:revision>
  <dcterms:modified xsi:type="dcterms:W3CDTF">2021-08-25T09:31:50Z</dcterms:modified>
</cp:coreProperties>
</file>