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14" r:id="rId1"/>
  </p:sldMasterIdLst>
  <p:notesMasterIdLst>
    <p:notesMasterId r:id="rId35"/>
  </p:notesMasterIdLst>
  <p:sldIdLst>
    <p:sldId id="256" r:id="rId2"/>
    <p:sldId id="300" r:id="rId3"/>
    <p:sldId id="258" r:id="rId4"/>
    <p:sldId id="259" r:id="rId5"/>
    <p:sldId id="260" r:id="rId6"/>
    <p:sldId id="261" r:id="rId7"/>
    <p:sldId id="262" r:id="rId8"/>
    <p:sldId id="263" r:id="rId9"/>
    <p:sldId id="264" r:id="rId10"/>
    <p:sldId id="289" r:id="rId11"/>
    <p:sldId id="266" r:id="rId12"/>
    <p:sldId id="267" r:id="rId13"/>
    <p:sldId id="290" r:id="rId14"/>
    <p:sldId id="291" r:id="rId15"/>
    <p:sldId id="299" r:id="rId16"/>
    <p:sldId id="270" r:id="rId17"/>
    <p:sldId id="292" r:id="rId18"/>
    <p:sldId id="293" r:id="rId19"/>
    <p:sldId id="294" r:id="rId20"/>
    <p:sldId id="274" r:id="rId21"/>
    <p:sldId id="275" r:id="rId22"/>
    <p:sldId id="276" r:id="rId23"/>
    <p:sldId id="277" r:id="rId24"/>
    <p:sldId id="295" r:id="rId25"/>
    <p:sldId id="279" r:id="rId26"/>
    <p:sldId id="296" r:id="rId27"/>
    <p:sldId id="280" r:id="rId28"/>
    <p:sldId id="281" r:id="rId29"/>
    <p:sldId id="282" r:id="rId30"/>
    <p:sldId id="285" r:id="rId31"/>
    <p:sldId id="283" r:id="rId32"/>
    <p:sldId id="284" r:id="rId33"/>
    <p:sldId id="320" r:id="rId34"/>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D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8F067E2-09F7-453C-9FDD-70E00E45BC5A}">
  <a:tblStyle styleId="{B8F067E2-09F7-453C-9FDD-70E00E45BC5A}"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4"/>
    <p:restoredTop sz="93750"/>
  </p:normalViewPr>
  <p:slideViewPr>
    <p:cSldViewPr snapToGrid="0" snapToObjects="1">
      <p:cViewPr varScale="1">
        <p:scale>
          <a:sx n="58" d="100"/>
          <a:sy n="58" d="100"/>
        </p:scale>
        <p:origin x="1080" y="53"/>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24719026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Shape 23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r>
              <a:rPr lang="el-GR" dirty="0">
                <a:solidFill>
                  <a:schemeClr val="dk2"/>
                </a:solidFill>
              </a:rPr>
              <a:t>Σημείωση από τον </a:t>
            </a:r>
            <a:r>
              <a:rPr lang="en-US" dirty="0">
                <a:solidFill>
                  <a:schemeClr val="dk2"/>
                </a:solidFill>
              </a:rPr>
              <a:t> Chuck</a:t>
            </a:r>
            <a:r>
              <a:rPr lang="el-GR" dirty="0">
                <a:solidFill>
                  <a:schemeClr val="dk2"/>
                </a:solidFill>
              </a:rPr>
              <a:t>. Εάν χρησιμοποιείτε αυτό το υλικό, μπορείτε να αφαιρέσετε το λογότυπο UM και να το αντικαταστήσετε με το δικό σας, αλλά διατηρήστε το λογότυπο CC-BY στην πρώτη σελίδα καθώς την/τις σελίδα/</a:t>
            </a:r>
            <a:r>
              <a:rPr lang="el-GR" dirty="0" err="1">
                <a:solidFill>
                  <a:schemeClr val="dk2"/>
                </a:solidFill>
              </a:rPr>
              <a:t>ες</a:t>
            </a:r>
            <a:r>
              <a:rPr lang="el-GR">
                <a:solidFill>
                  <a:schemeClr val="dk2"/>
                </a:solidFill>
              </a:rPr>
              <a:t> αναγνώρισης.</a:t>
            </a:r>
            <a:endParaRPr lang="en-US" dirty="0">
              <a:solidFill>
                <a:schemeClr val="dk2"/>
              </a:solidFill>
            </a:endParaRPr>
          </a:p>
        </p:txBody>
      </p:sp>
      <p:sp>
        <p:nvSpPr>
          <p:cNvPr id="240" name="Shape 2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34777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41" name="Shape 3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21128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Shape 36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67" name="Shape 3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72876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92" name="Shape 3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457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92" name="Shape 3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9747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92" name="Shape 3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67358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63" name="Shape 4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10180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63" name="Shape 4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285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63" name="Shape 4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51569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63" name="Shape 4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8069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Shape 57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72" name="Shape 5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4773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3"/>
        <p:cNvGrpSpPr/>
        <p:nvPr/>
      </p:nvGrpSpPr>
      <p:grpSpPr>
        <a:xfrm>
          <a:off x="0" y="0"/>
          <a:ext cx="0" cy="0"/>
          <a:chOff x="0" y="0"/>
          <a:chExt cx="0" cy="0"/>
        </a:xfrm>
      </p:grpSpPr>
      <p:sp>
        <p:nvSpPr>
          <p:cNvPr id="564" name="Shape 56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65" name="Shape 5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95378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7"/>
        <p:cNvGrpSpPr/>
        <p:nvPr/>
      </p:nvGrpSpPr>
      <p:grpSpPr>
        <a:xfrm>
          <a:off x="0" y="0"/>
          <a:ext cx="0" cy="0"/>
          <a:chOff x="0" y="0"/>
          <a:chExt cx="0" cy="0"/>
        </a:xfrm>
      </p:grpSpPr>
      <p:sp>
        <p:nvSpPr>
          <p:cNvPr id="578" name="Shape 57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79" name="Shape 5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8567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5"/>
        <p:cNvGrpSpPr/>
        <p:nvPr/>
      </p:nvGrpSpPr>
      <p:grpSpPr>
        <a:xfrm>
          <a:off x="0" y="0"/>
          <a:ext cx="0" cy="0"/>
          <a:chOff x="0" y="0"/>
          <a:chExt cx="0" cy="0"/>
        </a:xfrm>
      </p:grpSpPr>
      <p:sp>
        <p:nvSpPr>
          <p:cNvPr id="586" name="Shape 58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87" name="Shape 5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57549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1"/>
        <p:cNvGrpSpPr/>
        <p:nvPr/>
      </p:nvGrpSpPr>
      <p:grpSpPr>
        <a:xfrm>
          <a:off x="0" y="0"/>
          <a:ext cx="0" cy="0"/>
          <a:chOff x="0" y="0"/>
          <a:chExt cx="0" cy="0"/>
        </a:xfrm>
      </p:grpSpPr>
      <p:sp>
        <p:nvSpPr>
          <p:cNvPr id="592" name="Shape 59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93" name="Shape 5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03985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1"/>
        <p:cNvGrpSpPr/>
        <p:nvPr/>
      </p:nvGrpSpPr>
      <p:grpSpPr>
        <a:xfrm>
          <a:off x="0" y="0"/>
          <a:ext cx="0" cy="0"/>
          <a:chOff x="0" y="0"/>
          <a:chExt cx="0" cy="0"/>
        </a:xfrm>
      </p:grpSpPr>
      <p:sp>
        <p:nvSpPr>
          <p:cNvPr id="592" name="Shape 59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93" name="Shape 5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62591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Shape 6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cmpd="sng">
            <a:solidFill>
              <a:srgbClr val="000000"/>
            </a:solidFill>
            <a:prstDash val="solid"/>
            <a:miter/>
            <a:headEnd type="none" w="med" len="med"/>
            <a:tailEnd type="none" w="med" len="med"/>
          </a:ln>
        </p:spPr>
      </p:sp>
      <p:sp>
        <p:nvSpPr>
          <p:cNvPr id="612" name="Shape 61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Merriweather Sans"/>
              <a:buNone/>
            </a:pPr>
            <a:r>
              <a:rPr lang="en-US" sz="2000" b="0" i="0" u="none" strike="noStrike" cap="none">
                <a:latin typeface="Merriweather Sans"/>
                <a:ea typeface="Merriweather Sans"/>
                <a:cs typeface="Merriweather Sans"/>
                <a:sym typeface="Merriweather Sans"/>
              </a:rPr>
              <a:t>Who has see a traceback in CTools?</a:t>
            </a:r>
          </a:p>
        </p:txBody>
      </p:sp>
    </p:spTree>
    <p:extLst>
      <p:ext uri="{BB962C8B-B14F-4D97-AF65-F5344CB8AC3E}">
        <p14:creationId xmlns:p14="http://schemas.microsoft.com/office/powerpoint/2010/main" val="6092576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Shape 6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cmpd="sng">
            <a:solidFill>
              <a:srgbClr val="000000"/>
            </a:solidFill>
            <a:prstDash val="solid"/>
            <a:miter/>
            <a:headEnd type="none" w="med" len="med"/>
            <a:tailEnd type="none" w="med" len="med"/>
          </a:ln>
        </p:spPr>
      </p:sp>
      <p:sp>
        <p:nvSpPr>
          <p:cNvPr id="612" name="Shape 61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Merriweather Sans"/>
              <a:buNone/>
            </a:pPr>
            <a:r>
              <a:rPr lang="en-US" sz="2000" b="0" i="0" u="none" strike="noStrike" cap="none">
                <a:latin typeface="Merriweather Sans"/>
                <a:ea typeface="Merriweather Sans"/>
                <a:cs typeface="Merriweather Sans"/>
                <a:sym typeface="Merriweather Sans"/>
              </a:rPr>
              <a:t>Who has see a traceback in CTools?</a:t>
            </a:r>
          </a:p>
        </p:txBody>
      </p:sp>
    </p:spTree>
    <p:extLst>
      <p:ext uri="{BB962C8B-B14F-4D97-AF65-F5344CB8AC3E}">
        <p14:creationId xmlns:p14="http://schemas.microsoft.com/office/powerpoint/2010/main" val="15790860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0"/>
        <p:cNvGrpSpPr/>
        <p:nvPr/>
      </p:nvGrpSpPr>
      <p:grpSpPr>
        <a:xfrm>
          <a:off x="0" y="0"/>
          <a:ext cx="0" cy="0"/>
          <a:chOff x="0" y="0"/>
          <a:chExt cx="0" cy="0"/>
        </a:xfrm>
      </p:grpSpPr>
      <p:sp>
        <p:nvSpPr>
          <p:cNvPr id="631" name="Shape 63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632" name="Shape 6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913450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644" name="Shape 6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3572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4"/>
        <p:cNvGrpSpPr/>
        <p:nvPr/>
      </p:nvGrpSpPr>
      <p:grpSpPr>
        <a:xfrm>
          <a:off x="0" y="0"/>
          <a:ext cx="0" cy="0"/>
          <a:chOff x="0" y="0"/>
          <a:chExt cx="0" cy="0"/>
        </a:xfrm>
      </p:grpSpPr>
      <p:sp>
        <p:nvSpPr>
          <p:cNvPr id="665" name="Shape 66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666" name="Shape 6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84473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4"/>
        <p:cNvGrpSpPr/>
        <p:nvPr/>
      </p:nvGrpSpPr>
      <p:grpSpPr>
        <a:xfrm>
          <a:off x="0" y="0"/>
          <a:ext cx="0" cy="0"/>
          <a:chOff x="0" y="0"/>
          <a:chExt cx="0" cy="0"/>
        </a:xfrm>
      </p:grpSpPr>
      <p:sp>
        <p:nvSpPr>
          <p:cNvPr id="685" name="Shape 68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686" name="Shape 6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2411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79" name="Shape 2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79851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1"/>
        <p:cNvGrpSpPr/>
        <p:nvPr/>
      </p:nvGrpSpPr>
      <p:grpSpPr>
        <a:xfrm>
          <a:off x="0" y="0"/>
          <a:ext cx="0" cy="0"/>
          <a:chOff x="0" y="0"/>
          <a:chExt cx="0" cy="0"/>
        </a:xfrm>
      </p:grpSpPr>
      <p:sp>
        <p:nvSpPr>
          <p:cNvPr id="672" name="Shape 67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673" name="Shape 6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38906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8"/>
        <p:cNvGrpSpPr/>
        <p:nvPr/>
      </p:nvGrpSpPr>
      <p:grpSpPr>
        <a:xfrm>
          <a:off x="0" y="0"/>
          <a:ext cx="0" cy="0"/>
          <a:chOff x="0" y="0"/>
          <a:chExt cx="0" cy="0"/>
        </a:xfrm>
      </p:grpSpPr>
      <p:sp>
        <p:nvSpPr>
          <p:cNvPr id="679" name="Shape 67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680" name="Shape 6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95554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4" name="Shape 64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781231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Shape 28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88" name="Shape 2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5916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96" name="Shape 2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8309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Shape 31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19" name="Shape 3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768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25" name="Shape 3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3832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Shape 33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32" name="Shape 3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8711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41" name="Shape 3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1665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40" name="Shape 40"/>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1155700" y="745588"/>
            <a:ext cx="13932000" cy="1794312"/>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234" name="Shape 234"/>
          <p:cNvSpPr txBox="1">
            <a:spLocks noGrp="1"/>
          </p:cNvSpPr>
          <p:nvPr>
            <p:ph type="body" idx="1"/>
          </p:nvPr>
        </p:nvSpPr>
        <p:spPr>
          <a:xfrm>
            <a:off x="1155700" y="2603501"/>
            <a:ext cx="13932000" cy="5640168"/>
          </a:xfrm>
          <a:prstGeom prst="rect">
            <a:avLst/>
          </a:prstGeom>
          <a:noFill/>
          <a:ln>
            <a:noFill/>
          </a:ln>
        </p:spPr>
        <p:txBody>
          <a:bodyPr lIns="91425" tIns="91425" rIns="91425" bIns="91425" anchor="t" anchorCtr="0"/>
          <a:lstStyle>
            <a:lvl1pPr marL="711200" lvl="0" indent="-142494" algn="l" rtl="0">
              <a:spcBef>
                <a:spcPts val="3500"/>
              </a:spcBef>
              <a:spcAft>
                <a:spcPts val="0"/>
              </a:spcAft>
              <a:buClr>
                <a:schemeClr val="lt1"/>
              </a:buClr>
              <a:buFont typeface="Cabin"/>
              <a:buChar char="•"/>
              <a:defRPr/>
            </a:lvl1pPr>
            <a:lvl2pPr marL="1003300" lvl="1" indent="-142494" algn="l" rtl="0">
              <a:spcBef>
                <a:spcPts val="3500"/>
              </a:spcBef>
              <a:spcAft>
                <a:spcPts val="0"/>
              </a:spcAft>
              <a:buClr>
                <a:schemeClr val="lt1"/>
              </a:buClr>
              <a:buFont typeface="Cabin"/>
              <a:buChar char="•"/>
              <a:defRPr/>
            </a:lvl2pPr>
            <a:lvl3pPr marL="1295400" lvl="2" indent="-142494" algn="l" rtl="0">
              <a:spcBef>
                <a:spcPts val="3500"/>
              </a:spcBef>
              <a:spcAft>
                <a:spcPts val="0"/>
              </a:spcAft>
              <a:buClr>
                <a:schemeClr val="lt1"/>
              </a:buClr>
              <a:buFont typeface="Cabin"/>
              <a:buChar char="•"/>
              <a:defRPr/>
            </a:lvl3pPr>
            <a:lvl4pPr marL="1600200" lvl="3" indent="-142494" algn="l" rtl="0">
              <a:spcBef>
                <a:spcPts val="3500"/>
              </a:spcBef>
              <a:spcAft>
                <a:spcPts val="0"/>
              </a:spcAft>
              <a:buClr>
                <a:schemeClr val="lt1"/>
              </a:buClr>
              <a:buFont typeface="Cabin"/>
              <a:buChar char="•"/>
              <a:defRPr/>
            </a:lvl4pPr>
            <a:lvl5pPr marL="1892300" lvl="4" indent="-142494" algn="l" rtl="0">
              <a:spcBef>
                <a:spcPts val="3500"/>
              </a:spcBef>
              <a:spcAft>
                <a:spcPts val="0"/>
              </a:spcAft>
              <a:buClr>
                <a:schemeClr val="lt1"/>
              </a:buClr>
              <a:buFont typeface="Cabin"/>
              <a:buChar char="•"/>
              <a:defRPr/>
            </a:lvl5pPr>
            <a:lvl6pPr marL="2349500" lvl="5" indent="-142494" algn="l" rtl="0">
              <a:spcBef>
                <a:spcPts val="3500"/>
              </a:spcBef>
              <a:spcAft>
                <a:spcPts val="0"/>
              </a:spcAft>
              <a:buClr>
                <a:schemeClr val="lt1"/>
              </a:buClr>
              <a:buFont typeface="Cabin"/>
              <a:buChar char="•"/>
              <a:defRPr/>
            </a:lvl6pPr>
            <a:lvl7pPr marL="2806700" lvl="6" indent="-142494" algn="l" rtl="0">
              <a:spcBef>
                <a:spcPts val="3500"/>
              </a:spcBef>
              <a:spcAft>
                <a:spcPts val="0"/>
              </a:spcAft>
              <a:buClr>
                <a:schemeClr val="lt1"/>
              </a:buClr>
              <a:buFont typeface="Cabin"/>
              <a:buChar char="•"/>
              <a:defRPr/>
            </a:lvl7pPr>
            <a:lvl8pPr marL="3263900" lvl="7" indent="-142494" algn="l" rtl="0">
              <a:spcBef>
                <a:spcPts val="3500"/>
              </a:spcBef>
              <a:spcAft>
                <a:spcPts val="0"/>
              </a:spcAft>
              <a:buClr>
                <a:schemeClr val="lt1"/>
              </a:buClr>
              <a:buFont typeface="Cabin"/>
              <a:buChar char="•"/>
              <a:defRPr/>
            </a:lvl8pPr>
            <a:lvl9pPr marL="3721100" lvl="8" indent="-142494" algn="l" rtl="0">
              <a:spcBef>
                <a:spcPts val="3500"/>
              </a:spcBef>
              <a:spcAft>
                <a:spcPts val="0"/>
              </a:spcAft>
              <a:buClr>
                <a:schemeClr val="lt1"/>
              </a:buClr>
              <a:buFont typeface="Cabin"/>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1155700" y="745588"/>
            <a:ext cx="13932000" cy="1794312"/>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499681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Shape 232"/>
        <p:cNvGrpSpPr/>
        <p:nvPr/>
      </p:nvGrpSpPr>
      <p:grpSpPr>
        <a:xfrm>
          <a:off x="0" y="0"/>
          <a:ext cx="0" cy="0"/>
          <a:chOff x="0" y="0"/>
          <a:chExt cx="0" cy="0"/>
        </a:xfrm>
      </p:grpSpPr>
    </p:spTree>
    <p:extLst>
      <p:ext uri="{BB962C8B-B14F-4D97-AF65-F5344CB8AC3E}">
        <p14:creationId xmlns:p14="http://schemas.microsoft.com/office/powerpoint/2010/main" val="6158958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7" name="Shape 7"/>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4" name="Rectangle 3"/>
          <p:cNvSpPr>
            <a:spLocks noChangeArrowheads="1"/>
          </p:cNvSpPr>
          <p:nvPr userDrawn="1"/>
        </p:nvSpPr>
        <p:spPr bwMode="auto">
          <a:xfrm>
            <a:off x="0" y="0"/>
            <a:ext cx="16256000" cy="768096"/>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
        <p:nvSpPr>
          <p:cNvPr id="5" name="Rectangle 3"/>
          <p:cNvSpPr>
            <a:spLocks noChangeArrowheads="1"/>
          </p:cNvSpPr>
          <p:nvPr userDrawn="1"/>
        </p:nvSpPr>
        <p:spPr bwMode="auto">
          <a:xfrm>
            <a:off x="0" y="8357616"/>
            <a:ext cx="16256000" cy="786384"/>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Tree>
  </p:cSld>
  <p:clrMap bg1="lt1" tx1="dk1" bg2="dk2" tx2="lt2" accent1="accent1" accent2="accent2" accent3="accent3" accent4="accent4" accent5="accent5" accent6="accent6" hlink="hlink" folHlink="folHlink"/>
  <p:sldLayoutIdLst>
    <p:sldLayoutId id="2147483657" r:id="rId1"/>
    <p:sldLayoutId id="2147483712" r:id="rId2"/>
    <p:sldLayoutId id="2147483715" r:id="rId3"/>
    <p:sldLayoutId id="2147483716"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4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40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www.pythonlear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George_Bool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hyperlink" Target="www.dr-chuck.com"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 Id="rId5" Type="http://schemas.openxmlformats.org/officeDocument/2006/relationships/image" Target="../media/image2.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5.jp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Shape 242"/>
          <p:cNvSpPr txBox="1">
            <a:spLocks noGrp="1"/>
          </p:cNvSpPr>
          <p:nvPr>
            <p:ph type="title"/>
          </p:nvPr>
        </p:nvSpPr>
        <p:spPr>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Δομή Επιλογής</a:t>
            </a:r>
            <a:endParaRPr lang="en-US" sz="7600" u="none" strike="noStrike" cap="none" dirty="0">
              <a:solidFill>
                <a:srgbClr val="FFD966"/>
              </a:solidFill>
              <a:latin typeface="Arial" charset="0"/>
              <a:ea typeface="Arial" charset="0"/>
              <a:cs typeface="Arial" charset="0"/>
              <a:sym typeface="Cabin"/>
            </a:endParaRPr>
          </a:p>
        </p:txBody>
      </p:sp>
      <p:sp>
        <p:nvSpPr>
          <p:cNvPr id="243" name="Shape 243"/>
          <p:cNvSpPr txBox="1">
            <a:spLocks noGrp="1"/>
          </p:cNvSpPr>
          <p:nvPr>
            <p:ph type="body" idx="1"/>
          </p:nvPr>
        </p:nvSpPr>
        <p:spPr>
          <a:prstGeom prst="rect">
            <a:avLst/>
          </a:prstGeom>
          <a:noFill/>
          <a:ln>
            <a:noFill/>
          </a:ln>
        </p:spPr>
        <p:txBody>
          <a:bodyPr lIns="38100" tIns="38100" rIns="38100" bIns="38100" anchor="t"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4800" u="none" strike="noStrike" cap="none" dirty="0">
                <a:solidFill>
                  <a:srgbClr val="FFFFFF"/>
                </a:solidFill>
                <a:latin typeface="Arial" charset="0"/>
                <a:ea typeface="Arial" charset="0"/>
                <a:cs typeface="Arial" charset="0"/>
                <a:sym typeface="Cabin"/>
              </a:rPr>
              <a:t>Κεφάλαιο</a:t>
            </a:r>
            <a:r>
              <a:rPr lang="en-US" sz="4800" u="none" strike="noStrike" cap="none" dirty="0">
                <a:solidFill>
                  <a:srgbClr val="FFFFFF"/>
                </a:solidFill>
                <a:latin typeface="Arial" charset="0"/>
                <a:ea typeface="Arial" charset="0"/>
                <a:cs typeface="Arial" charset="0"/>
                <a:sym typeface="Cabin"/>
              </a:rPr>
              <a:t> 3</a:t>
            </a:r>
          </a:p>
        </p:txBody>
      </p:sp>
      <p:sp>
        <p:nvSpPr>
          <p:cNvPr id="244" name="Shape 244"/>
          <p:cNvSpPr txBox="1"/>
          <p:nvPr/>
        </p:nvSpPr>
        <p:spPr>
          <a:xfrm>
            <a:off x="4081449" y="7179647"/>
            <a:ext cx="8032200" cy="10160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200" u="none" strike="noStrike" cap="none" dirty="0">
                <a:solidFill>
                  <a:srgbClr val="FFFF00"/>
                </a:solidFill>
                <a:latin typeface="Arial" charset="0"/>
                <a:ea typeface="Arial" charset="0"/>
                <a:cs typeface="Arial" charset="0"/>
                <a:sym typeface="Cabin"/>
              </a:rPr>
              <a:t>Python </a:t>
            </a:r>
            <a:r>
              <a:rPr lang="el-GR" sz="3200" u="none" strike="noStrike" cap="none" dirty="0">
                <a:solidFill>
                  <a:srgbClr val="FFFF00"/>
                </a:solidFill>
                <a:latin typeface="Arial" charset="0"/>
                <a:ea typeface="Arial" charset="0"/>
                <a:cs typeface="Arial" charset="0"/>
                <a:sym typeface="Cabin"/>
              </a:rPr>
              <a:t>για Όλους</a:t>
            </a:r>
            <a:endParaRPr lang="en-US" sz="3200" u="none" strike="noStrike" cap="none" dirty="0">
              <a:solidFill>
                <a:srgbClr val="FF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FF00"/>
              </a:buClr>
              <a:buSzPct val="25000"/>
              <a:buFont typeface="Cabin"/>
              <a:buNone/>
            </a:pPr>
            <a:r>
              <a:rPr lang="en-US" sz="3200" u="sng" strike="noStrike" cap="none" dirty="0">
                <a:solidFill>
                  <a:srgbClr val="FFFF00"/>
                </a:solidFill>
                <a:latin typeface="Arial" charset="0"/>
                <a:ea typeface="Arial" charset="0"/>
                <a:cs typeface="Arial" charset="0"/>
                <a:sym typeface="Cabin"/>
                <a:hlinkClick r:id="rId3"/>
              </a:rPr>
              <a:t>www.</a:t>
            </a:r>
            <a:r>
              <a:rPr lang="en-US" sz="3200" u="sng" dirty="0">
                <a:solidFill>
                  <a:srgbClr val="FFFF00"/>
                </a:solidFill>
                <a:latin typeface="Arial" charset="0"/>
                <a:ea typeface="Arial" charset="0"/>
                <a:cs typeface="Arial" charset="0"/>
                <a:sym typeface="Cabin"/>
                <a:hlinkClick r:id="rId3"/>
              </a:rPr>
              <a:t>py4e</a:t>
            </a:r>
            <a:r>
              <a:rPr lang="en-US" sz="3200" u="sng" strike="noStrike" cap="none" dirty="0">
                <a:solidFill>
                  <a:srgbClr val="FFFF00"/>
                </a:solidFill>
                <a:latin typeface="Arial" charset="0"/>
                <a:ea typeface="Arial" charset="0"/>
                <a:cs typeface="Arial" charset="0"/>
                <a:sym typeface="Cabin"/>
                <a:hlinkClick r:id="rId3"/>
              </a:rPr>
              <a:t>.com</a:t>
            </a:r>
          </a:p>
        </p:txBody>
      </p:sp>
      <p:pic>
        <p:nvPicPr>
          <p:cNvPr id="245" name="Shape 245"/>
          <p:cNvPicPr preferRelativeResize="0"/>
          <p:nvPr/>
        </p:nvPicPr>
        <p:blipFill rotWithShape="1">
          <a:blip r:embed="rId4">
            <a:alphaModFix/>
          </a:blip>
          <a:srcRect/>
          <a:stretch/>
        </p:blipFill>
        <p:spPr>
          <a:xfrm>
            <a:off x="13800662" y="7483947"/>
            <a:ext cx="1968599" cy="668400"/>
          </a:xfrm>
          <a:prstGeom prst="rect">
            <a:avLst/>
          </a:prstGeom>
          <a:noFill/>
          <a:ln>
            <a:noFill/>
          </a:ln>
        </p:spPr>
      </p:pic>
      <p:pic>
        <p:nvPicPr>
          <p:cNvPr id="6" name="Shape 208"/>
          <p:cNvPicPr preferRelativeResize="0"/>
          <p:nvPr/>
        </p:nvPicPr>
        <p:blipFill rotWithShape="1">
          <a:blip r:embed="rId5">
            <a:alphaModFix/>
          </a:blip>
          <a:srcRect/>
          <a:stretch/>
        </p:blipFill>
        <p:spPr>
          <a:xfrm>
            <a:off x="643300" y="7305747"/>
            <a:ext cx="1024800" cy="1024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16" name="Shape 363"/>
          <p:cNvSpPr txBox="1"/>
          <p:nvPr/>
        </p:nvSpPr>
        <p:spPr>
          <a:xfrm>
            <a:off x="4598450" y="5392512"/>
            <a:ext cx="8690830" cy="2421299"/>
          </a:xfrm>
          <a:prstGeom prst="rect">
            <a:avLst/>
          </a:prstGeom>
          <a:noFill/>
          <a:ln w="76200" cap="rnd" cmpd="sng">
            <a:solidFill>
              <a:srgbClr val="FF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17" name="Shape 364"/>
          <p:cNvSpPr txBox="1"/>
          <p:nvPr/>
        </p:nvSpPr>
        <p:spPr>
          <a:xfrm>
            <a:off x="4576700" y="2941773"/>
            <a:ext cx="8690830" cy="1509299"/>
          </a:xfrm>
          <a:prstGeom prst="rect">
            <a:avLst/>
          </a:prstGeom>
          <a:noFill/>
          <a:ln w="76200" cap="rnd" cmpd="sng">
            <a:solidFill>
              <a:srgbClr val="FF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18" name="Shape 362"/>
          <p:cNvSpPr txBox="1"/>
          <p:nvPr/>
        </p:nvSpPr>
        <p:spPr>
          <a:xfrm>
            <a:off x="5533200" y="6313475"/>
            <a:ext cx="7405560" cy="1016999"/>
          </a:xfrm>
          <a:prstGeom prst="rect">
            <a:avLst/>
          </a:prstGeom>
          <a:noFill/>
          <a:ln w="76200" cap="rnd" cmpd="sng">
            <a:solidFill>
              <a:srgbClr val="00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15" name="Shape 361"/>
          <p:cNvSpPr txBox="1"/>
          <p:nvPr/>
        </p:nvSpPr>
        <p:spPr>
          <a:xfrm>
            <a:off x="988061" y="524656"/>
            <a:ext cx="14279879" cy="1494744"/>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6600" dirty="0">
                <a:solidFill>
                  <a:srgbClr val="FFD966"/>
                </a:solidFill>
                <a:latin typeface="Arial" charset="0"/>
                <a:ea typeface="Arial" charset="0"/>
                <a:cs typeface="Arial" charset="0"/>
                <a:sym typeface="Cabin"/>
              </a:rPr>
              <a:t>Εξετάστε την</a:t>
            </a:r>
            <a:r>
              <a:rPr lang="en-US" sz="6600" dirty="0">
                <a:solidFill>
                  <a:srgbClr val="FFD966"/>
                </a:solidFill>
                <a:latin typeface="Arial" charset="0"/>
                <a:ea typeface="Arial" charset="0"/>
                <a:cs typeface="Arial" charset="0"/>
                <a:sym typeface="Cabin"/>
              </a:rPr>
              <a:t> </a:t>
            </a:r>
            <a:r>
              <a:rPr lang="el-GR" sz="6600" dirty="0">
                <a:solidFill>
                  <a:srgbClr val="FFD966"/>
                </a:solidFill>
                <a:latin typeface="Arial" charset="0"/>
                <a:ea typeface="Arial" charset="0"/>
                <a:cs typeface="Arial" charset="0"/>
                <a:sym typeface="Cabin"/>
              </a:rPr>
              <a:t>αρχή</a:t>
            </a:r>
            <a:r>
              <a:rPr lang="en-US" sz="6600" dirty="0">
                <a:solidFill>
                  <a:srgbClr val="FFD966"/>
                </a:solidFill>
                <a:latin typeface="Arial" charset="0"/>
                <a:ea typeface="Arial" charset="0"/>
                <a:cs typeface="Arial" charset="0"/>
                <a:sym typeface="Cabin"/>
              </a:rPr>
              <a:t>/</a:t>
            </a:r>
            <a:r>
              <a:rPr lang="el-GR" sz="6600" dirty="0">
                <a:solidFill>
                  <a:srgbClr val="FFD966"/>
                </a:solidFill>
                <a:latin typeface="Arial" charset="0"/>
                <a:ea typeface="Arial" charset="0"/>
                <a:cs typeface="Arial" charset="0"/>
                <a:sym typeface="Cabin"/>
              </a:rPr>
              <a:t>τέλος των </a:t>
            </a:r>
            <a:r>
              <a:rPr lang="en-US" sz="6600" dirty="0">
                <a:solidFill>
                  <a:srgbClr val="FFD966"/>
                </a:solidFill>
                <a:latin typeface="Arial" charset="0"/>
                <a:ea typeface="Arial" charset="0"/>
                <a:cs typeface="Arial" charset="0"/>
                <a:sym typeface="Cabin"/>
              </a:rPr>
              <a:t> </a:t>
            </a:r>
            <a:r>
              <a:rPr lang="el-GR" sz="6600" dirty="0">
                <a:solidFill>
                  <a:srgbClr val="FFD966"/>
                </a:solidFill>
                <a:latin typeface="Arial" charset="0"/>
                <a:ea typeface="Arial" charset="0"/>
                <a:cs typeface="Arial" charset="0"/>
                <a:sym typeface="Cabin"/>
              </a:rPr>
              <a:t>Μπλοκ</a:t>
            </a:r>
            <a:endParaRPr lang="en-US" sz="6600" dirty="0">
              <a:solidFill>
                <a:srgbClr val="FFD966"/>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7F00"/>
              </a:buClr>
              <a:buFont typeface="Cabin"/>
              <a:buNone/>
            </a:pPr>
            <a:endParaRPr dirty="0">
              <a:solidFill>
                <a:srgbClr val="FFFF00"/>
              </a:solidFill>
            </a:endParaRPr>
          </a:p>
        </p:txBody>
      </p:sp>
      <p:sp>
        <p:nvSpPr>
          <p:cNvPr id="343" name="Shape 343"/>
          <p:cNvSpPr txBox="1"/>
          <p:nvPr/>
        </p:nvSpPr>
        <p:spPr>
          <a:xfrm>
            <a:off x="4598449" y="2438400"/>
            <a:ext cx="8965151" cy="5854799"/>
          </a:xfrm>
          <a:prstGeom prst="rect">
            <a:avLst/>
          </a:prstGeom>
          <a:noFill/>
          <a:ln w="12700" cap="rnd" cmpd="sng">
            <a:no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x = 5</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if x &gt; 2 :</a:t>
            </a: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l-GR" sz="3200" i="0" u="none" strike="noStrike" cap="none" dirty="0">
                <a:solidFill>
                  <a:schemeClr val="lt1"/>
                </a:solidFill>
                <a:latin typeface="Courier"/>
                <a:ea typeface="Courier"/>
                <a:cs typeface="Courier"/>
                <a:sym typeface="Courier New"/>
              </a:rPr>
              <a:t>Μεγαλύτερο από </a:t>
            </a:r>
            <a:r>
              <a:rPr lang="en-US" sz="3200" dirty="0">
                <a:solidFill>
                  <a:schemeClr val="lt1"/>
                </a:solidFill>
                <a:latin typeface="Courier"/>
                <a:ea typeface="Courier"/>
                <a:cs typeface="Courier"/>
                <a:sym typeface="Courier New"/>
              </a:rPr>
              <a:t>2')</a:t>
            </a:r>
            <a:endParaRPr lang="en-US" sz="3200" i="0" u="none" strike="noStrike" cap="none" dirty="0">
              <a:solidFill>
                <a:schemeClr val="lt1"/>
              </a:solidFill>
              <a:latin typeface="Courier"/>
              <a:ea typeface="Courier"/>
              <a:cs typeface="Courier"/>
              <a:sym typeface="Courier New"/>
            </a:endParaRP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l-GR" sz="3200" i="0" u="none" strike="noStrike" cap="none" dirty="0">
                <a:solidFill>
                  <a:schemeClr val="lt1"/>
                </a:solidFill>
                <a:latin typeface="Courier"/>
                <a:ea typeface="Courier"/>
                <a:cs typeface="Courier"/>
                <a:sym typeface="Courier New"/>
              </a:rPr>
              <a:t>Μεγαλύτερο ακόμη</a:t>
            </a:r>
            <a:r>
              <a:rPr lang="en-US" sz="3200" dirty="0">
                <a:solidFill>
                  <a:schemeClr val="lt1"/>
                </a:solidFill>
                <a:latin typeface="Courier"/>
                <a:ea typeface="Courier"/>
                <a:cs typeface="Courier"/>
                <a:sym typeface="Courier New"/>
              </a:rPr>
              <a:t>')</a:t>
            </a:r>
            <a:endParaRPr lang="en-US" sz="3200" i="0" u="none" strike="noStrike" cap="none" dirty="0">
              <a:solidFill>
                <a:schemeClr val="lt1"/>
              </a:solidFill>
              <a:latin typeface="Courier"/>
              <a:ea typeface="Courier"/>
              <a:cs typeface="Courier"/>
              <a:sym typeface="Courier New"/>
            </a:endParaRPr>
          </a:p>
          <a:p>
            <a:pPr lvl="0">
              <a:buClr>
                <a:schemeClr val="lt1"/>
              </a:buClr>
              <a:buSzPct val="25000"/>
            </a:pPr>
            <a:r>
              <a:rPr lang="en-US" sz="3200" i="0" u="none" strike="noStrike" cap="none" dirty="0">
                <a:solidFill>
                  <a:schemeClr val="lt1"/>
                </a:solidFill>
                <a:latin typeface="Courier"/>
                <a:ea typeface="Courier"/>
                <a:cs typeface="Courier"/>
                <a:sym typeface="Courier New"/>
              </a:rPr>
              <a:t>print('</a:t>
            </a:r>
            <a:r>
              <a:rPr lang="el-GR" sz="3200" i="0" u="none" strike="noStrike" cap="none" dirty="0">
                <a:solidFill>
                  <a:schemeClr val="lt1"/>
                </a:solidFill>
                <a:latin typeface="Courier"/>
                <a:ea typeface="Courier"/>
                <a:cs typeface="Courier"/>
                <a:sym typeface="Courier New"/>
              </a:rPr>
              <a:t>Τέλος με το </a:t>
            </a:r>
            <a:r>
              <a:rPr lang="en-US" sz="3200" dirty="0">
                <a:solidFill>
                  <a:schemeClr val="lt1"/>
                </a:solidFill>
                <a:latin typeface="Courier"/>
                <a:ea typeface="Courier"/>
                <a:cs typeface="Courier"/>
                <a:sym typeface="Courier New"/>
              </a:rPr>
              <a:t>2')</a:t>
            </a:r>
            <a:endParaRPr lang="en-US" sz="3200" i="0" u="none" strike="noStrike" cap="none" dirty="0">
              <a:solidFill>
                <a:schemeClr val="lt1"/>
              </a:solidFill>
              <a:latin typeface="Courier"/>
              <a:ea typeface="Courier"/>
              <a:cs typeface="Courier"/>
              <a:sym typeface="Courier New"/>
            </a:endParaRPr>
          </a:p>
          <a:p>
            <a:pPr marL="0" marR="0" lvl="0" indent="0" algn="ctr" rtl="0">
              <a:lnSpc>
                <a:spcPct val="100000"/>
              </a:lnSpc>
              <a:spcBef>
                <a:spcPts val="0"/>
              </a:spcBef>
              <a:spcAft>
                <a:spcPts val="0"/>
              </a:spcAft>
              <a:buNone/>
            </a:pPr>
            <a:endParaRPr sz="32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for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 in range(5) :</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print(</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if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 &gt; 2 : </a:t>
            </a: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l-GR" sz="3200" i="0" u="none" strike="noStrike" cap="none" dirty="0">
                <a:solidFill>
                  <a:schemeClr val="lt1"/>
                </a:solidFill>
                <a:latin typeface="Courier"/>
                <a:ea typeface="Courier"/>
                <a:cs typeface="Courier"/>
                <a:sym typeface="Courier New"/>
              </a:rPr>
              <a:t>Μεγαλύτερο από </a:t>
            </a:r>
            <a:r>
              <a:rPr lang="en-US" sz="3200" dirty="0">
                <a:solidFill>
                  <a:schemeClr val="lt1"/>
                </a:solidFill>
                <a:latin typeface="Courier"/>
                <a:ea typeface="Courier"/>
                <a:cs typeface="Courier"/>
                <a:sym typeface="Courier New"/>
              </a:rPr>
              <a:t>2')</a:t>
            </a:r>
            <a:endParaRPr lang="en-US" sz="32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print('</a:t>
            </a:r>
            <a:r>
              <a:rPr lang="el-GR" sz="3200" i="0" u="none" strike="noStrike" cap="none" dirty="0">
                <a:solidFill>
                  <a:schemeClr val="lt1"/>
                </a:solidFill>
                <a:latin typeface="Courier"/>
                <a:ea typeface="Courier"/>
                <a:cs typeface="Courier"/>
                <a:sym typeface="Courier New"/>
              </a:rPr>
              <a:t>Τέλος με το</a:t>
            </a:r>
            <a:r>
              <a:rPr lang="en-US" sz="3200" i="0" u="none" strike="noStrike" cap="none" dirty="0">
                <a:solidFill>
                  <a:schemeClr val="lt1"/>
                </a:solidFill>
                <a:latin typeface="Courier"/>
                <a:ea typeface="Courier"/>
                <a:cs typeface="Courier"/>
                <a:sym typeface="Courier New"/>
              </a:rPr>
              <a:t>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200" dirty="0">
                <a:solidFill>
                  <a:schemeClr val="lt1"/>
                </a:solidFill>
                <a:latin typeface="Courier"/>
                <a:ea typeface="Courier"/>
                <a:cs typeface="Courier"/>
                <a:sym typeface="Courier New"/>
              </a:rPr>
              <a:t>print('</a:t>
            </a:r>
            <a:r>
              <a:rPr lang="el-GR" sz="3200" dirty="0">
                <a:solidFill>
                  <a:schemeClr val="lt1"/>
                </a:solidFill>
                <a:latin typeface="Courier"/>
                <a:ea typeface="Courier"/>
                <a:cs typeface="Courier"/>
                <a:sym typeface="Courier New"/>
              </a:rPr>
              <a:t>Τέλος Όλα</a:t>
            </a:r>
            <a:r>
              <a:rPr lang="en-US" sz="3200" dirty="0">
                <a:solidFill>
                  <a:schemeClr val="lt1"/>
                </a:solidFill>
                <a:latin typeface="Courier"/>
                <a:ea typeface="Courier"/>
                <a:cs typeface="Courier"/>
                <a:sym typeface="Courier New"/>
              </a:rPr>
              <a:t>')</a:t>
            </a:r>
          </a:p>
        </p:txBody>
      </p:sp>
    </p:spTree>
    <p:extLst>
      <p:ext uri="{BB962C8B-B14F-4D97-AF65-F5344CB8AC3E}">
        <p14:creationId xmlns:p14="http://schemas.microsoft.com/office/powerpoint/2010/main" val="1620183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87" name="Shape 387"/>
          <p:cNvSpPr txBox="1"/>
          <p:nvPr/>
        </p:nvSpPr>
        <p:spPr>
          <a:xfrm>
            <a:off x="472404" y="3210450"/>
            <a:ext cx="7833414" cy="3332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x = 42</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if x &gt; 1 :</a:t>
            </a:r>
          </a:p>
          <a:p>
            <a:pPr lvl="0">
              <a:buClr>
                <a:srgbClr val="00FF00"/>
              </a:buClr>
              <a:buSzPct val="25000"/>
            </a:pPr>
            <a:r>
              <a:rPr lang="en-US" sz="3000" i="0" u="none" strike="noStrike" cap="none" dirty="0">
                <a:solidFill>
                  <a:srgbClr val="00FF00"/>
                </a:solidFill>
                <a:latin typeface="Courier"/>
                <a:ea typeface="Courier"/>
                <a:cs typeface="Courier"/>
                <a:sym typeface="Courier New"/>
              </a:rPr>
              <a:t>    print(</a:t>
            </a:r>
            <a:r>
              <a:rPr lang="en-US" sz="3000" dirty="0">
                <a:solidFill>
                  <a:srgbClr val="00FF00"/>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Μεγαλύτερο από ένα</a:t>
            </a:r>
            <a:r>
              <a:rPr lang="en-US" sz="3000" dirty="0">
                <a:solidFill>
                  <a:srgbClr val="00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00FF"/>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if x &lt; 100 : </a:t>
            </a:r>
          </a:p>
          <a:p>
            <a:pPr lvl="0">
              <a:buClr>
                <a:srgbClr val="FF00FF"/>
              </a:buClr>
              <a:buSzPct val="25000"/>
            </a:pPr>
            <a:r>
              <a:rPr lang="en-US" sz="3000" i="0" u="none" strike="noStrike" cap="none" dirty="0">
                <a:solidFill>
                  <a:srgbClr val="FF9900"/>
                </a:solidFill>
                <a:latin typeface="Courier"/>
                <a:ea typeface="Courier"/>
                <a:cs typeface="Courier"/>
                <a:sym typeface="Courier New"/>
              </a:rPr>
              <a:t>        print(</a:t>
            </a:r>
            <a:r>
              <a:rPr lang="en-US" sz="3000" dirty="0">
                <a:solidFill>
                  <a:srgbClr val="FF9900"/>
                </a:solidFill>
                <a:latin typeface="Courier"/>
                <a:ea typeface="Courier"/>
                <a:cs typeface="Courier"/>
                <a:sym typeface="Courier New"/>
              </a:rPr>
              <a:t>'</a:t>
            </a:r>
            <a:r>
              <a:rPr lang="el-GR" sz="3000" i="0" u="none" strike="noStrike" cap="none" dirty="0">
                <a:solidFill>
                  <a:srgbClr val="FF9900"/>
                </a:solidFill>
                <a:latin typeface="Courier"/>
                <a:ea typeface="Courier"/>
                <a:cs typeface="Courier"/>
                <a:sym typeface="Courier New"/>
              </a:rPr>
              <a:t>Μικρότερο από </a:t>
            </a:r>
            <a:r>
              <a:rPr lang="en-US" sz="3000" i="0" u="none" strike="noStrike" cap="none" dirty="0">
                <a:solidFill>
                  <a:srgbClr val="FF9900"/>
                </a:solidFill>
                <a:latin typeface="Courier"/>
                <a:ea typeface="Courier"/>
                <a:cs typeface="Courier"/>
                <a:sym typeface="Courier New"/>
              </a:rPr>
              <a:t>100</a:t>
            </a:r>
            <a:r>
              <a:rPr lang="en-US" sz="3000" dirty="0">
                <a:solidFill>
                  <a:srgbClr val="FF9900"/>
                </a:solidFill>
                <a:latin typeface="Courier"/>
                <a:ea typeface="Courier"/>
                <a:cs typeface="Courier"/>
                <a:sym typeface="Courier New"/>
              </a:rPr>
              <a:t>') </a:t>
            </a:r>
            <a:endParaRPr lang="en-US" sz="3000" i="0" u="none" strike="noStrike" cap="none" dirty="0">
              <a:solidFill>
                <a:srgbClr val="FF9900"/>
              </a:solidFill>
              <a:latin typeface="Courier"/>
              <a:ea typeface="Courier"/>
              <a:cs typeface="Courier"/>
              <a:sym typeface="Courier New"/>
            </a:endParaRPr>
          </a:p>
          <a:p>
            <a:pPr lvl="0">
              <a:buClr>
                <a:srgbClr val="FF7F00"/>
              </a:buClr>
              <a:buSzPct val="25000"/>
            </a:pPr>
            <a:r>
              <a:rPr lang="en-US" sz="3000" i="0" u="none" strike="noStrike" cap="none" dirty="0">
                <a:solidFill>
                  <a:srgbClr val="00FFFF"/>
                </a:solidFill>
                <a:latin typeface="Courier"/>
                <a:ea typeface="Courier"/>
                <a:cs typeface="Courier"/>
                <a:sym typeface="Courier New"/>
              </a:rPr>
              <a:t>print(</a:t>
            </a:r>
            <a:r>
              <a:rPr lang="en-US" sz="3000" dirty="0">
                <a:solidFill>
                  <a:srgbClr val="00FFFF"/>
                </a:solidFill>
                <a:latin typeface="Courier"/>
                <a:ea typeface="Courier"/>
                <a:cs typeface="Courier"/>
                <a:sym typeface="Courier New"/>
              </a:rPr>
              <a:t>'</a:t>
            </a:r>
            <a:r>
              <a:rPr lang="el-GR" sz="3000" i="0" u="none" strike="noStrike" cap="none" dirty="0">
                <a:solidFill>
                  <a:srgbClr val="00FFFF"/>
                </a:solidFill>
                <a:latin typeface="Courier"/>
                <a:ea typeface="Courier"/>
                <a:cs typeface="Courier"/>
                <a:sym typeface="Courier New"/>
              </a:rPr>
              <a:t>Τέλος Όλα</a:t>
            </a:r>
            <a:r>
              <a:rPr lang="en-US" sz="3000" dirty="0">
                <a:solidFill>
                  <a:srgbClr val="00FFFF"/>
                </a:solidFill>
                <a:latin typeface="Courier"/>
                <a:ea typeface="Courier"/>
                <a:cs typeface="Courier"/>
                <a:sym typeface="Courier New"/>
              </a:rPr>
              <a:t>')</a:t>
            </a:r>
            <a:endParaRPr lang="en-US" sz="3000" i="0" u="none" strike="noStrike" cap="none" dirty="0">
              <a:solidFill>
                <a:srgbClr val="00FFFF"/>
              </a:solidFill>
              <a:latin typeface="Courier"/>
              <a:ea typeface="Courier"/>
              <a:cs typeface="Courier"/>
              <a:sym typeface="Courier New"/>
            </a:endParaRPr>
          </a:p>
        </p:txBody>
      </p:sp>
      <p:sp>
        <p:nvSpPr>
          <p:cNvPr id="388" name="Shape 388"/>
          <p:cNvSpPr txBox="1"/>
          <p:nvPr/>
        </p:nvSpPr>
        <p:spPr>
          <a:xfrm>
            <a:off x="1168400" y="689548"/>
            <a:ext cx="5329314" cy="2167951"/>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6600" u="none" strike="noStrike" cap="none" dirty="0" err="1">
                <a:solidFill>
                  <a:srgbClr val="FFD966"/>
                </a:solidFill>
                <a:latin typeface="Arial" charset="0"/>
                <a:ea typeface="Arial" charset="0"/>
                <a:cs typeface="Arial" charset="0"/>
                <a:sym typeface="Cabin"/>
              </a:rPr>
              <a:t>Εμφωλευμένη</a:t>
            </a:r>
            <a:r>
              <a:rPr lang="el-GR" sz="6600" u="none" strike="noStrike" cap="none" dirty="0">
                <a:solidFill>
                  <a:srgbClr val="FFD966"/>
                </a:solidFill>
                <a:latin typeface="Arial" charset="0"/>
                <a:ea typeface="Arial" charset="0"/>
                <a:cs typeface="Arial" charset="0"/>
                <a:sym typeface="Cabin"/>
              </a:rPr>
              <a:t> Επιλογή</a:t>
            </a:r>
            <a:endParaRPr lang="en-US" sz="6600" u="none" strike="noStrike" cap="none" dirty="0">
              <a:solidFill>
                <a:srgbClr val="FFD966"/>
              </a:solidFill>
              <a:latin typeface="Arial" charset="0"/>
              <a:ea typeface="Arial" charset="0"/>
              <a:cs typeface="Arial" charset="0"/>
              <a:sym typeface="Cabin"/>
            </a:endParaRPr>
          </a:p>
        </p:txBody>
      </p:sp>
      <p:cxnSp>
        <p:nvCxnSpPr>
          <p:cNvPr id="381" name="Shape 381"/>
          <p:cNvCxnSpPr/>
          <p:nvPr/>
        </p:nvCxnSpPr>
        <p:spPr>
          <a:xfrm rot="10800000">
            <a:off x="9451261" y="830128"/>
            <a:ext cx="13265" cy="408228"/>
          </a:xfrm>
          <a:prstGeom prst="straightConnector1">
            <a:avLst/>
          </a:prstGeom>
          <a:noFill/>
          <a:ln w="63500" cap="rnd" cmpd="sng">
            <a:solidFill>
              <a:srgbClr val="00FF00"/>
            </a:solidFill>
            <a:prstDash val="solid"/>
            <a:miter/>
            <a:headEnd type="stealth" w="med" len="med"/>
            <a:tailEnd type="none" w="med" len="med"/>
          </a:ln>
        </p:spPr>
      </p:cxnSp>
      <p:sp>
        <p:nvSpPr>
          <p:cNvPr id="369" name="Shape 369"/>
          <p:cNvSpPr/>
          <p:nvPr/>
        </p:nvSpPr>
        <p:spPr>
          <a:xfrm>
            <a:off x="7986419" y="1182730"/>
            <a:ext cx="2966810" cy="1229106"/>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2600" u="none" strike="noStrike" cap="none" dirty="0">
                <a:solidFill>
                  <a:schemeClr val="lt1"/>
                </a:solidFill>
                <a:latin typeface="Arial" charset="0"/>
                <a:ea typeface="Arial" charset="0"/>
                <a:cs typeface="Arial" charset="0"/>
                <a:sym typeface="Cabin"/>
              </a:rPr>
              <a:t>x &gt; 1</a:t>
            </a:r>
          </a:p>
        </p:txBody>
      </p:sp>
      <p:sp>
        <p:nvSpPr>
          <p:cNvPr id="370" name="Shape 370"/>
          <p:cNvSpPr txBox="1"/>
          <p:nvPr/>
        </p:nvSpPr>
        <p:spPr>
          <a:xfrm>
            <a:off x="9903737" y="2399916"/>
            <a:ext cx="4199589" cy="105957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2600" u="none" strike="noStrike" cap="none" dirty="0">
                <a:solidFill>
                  <a:schemeClr val="lt1"/>
                </a:solidFill>
                <a:latin typeface="Arial" charset="0"/>
                <a:ea typeface="Arial" charset="0"/>
                <a:cs typeface="Arial" charset="0"/>
                <a:sym typeface="Cabin"/>
              </a:rPr>
              <a:t>print('</a:t>
            </a:r>
            <a:r>
              <a:rPr lang="el-GR" sz="2600" u="none" strike="noStrike" cap="none" dirty="0">
                <a:solidFill>
                  <a:schemeClr val="lt1"/>
                </a:solidFill>
                <a:latin typeface="Arial" charset="0"/>
                <a:ea typeface="Arial" charset="0"/>
                <a:cs typeface="Arial" charset="0"/>
                <a:sym typeface="Cabin"/>
              </a:rPr>
              <a:t>Μεγαλύτερο από ένα</a:t>
            </a:r>
            <a:r>
              <a:rPr lang="en-US" sz="2600" u="none" strike="noStrike" cap="none" dirty="0">
                <a:solidFill>
                  <a:schemeClr val="lt1"/>
                </a:solidFill>
                <a:latin typeface="Arial" charset="0"/>
                <a:ea typeface="Arial" charset="0"/>
                <a:cs typeface="Arial" charset="0"/>
                <a:sym typeface="Cabin"/>
              </a:rPr>
              <a:t>’)</a:t>
            </a:r>
          </a:p>
        </p:txBody>
      </p:sp>
      <p:sp>
        <p:nvSpPr>
          <p:cNvPr id="371" name="Shape 371"/>
          <p:cNvSpPr/>
          <p:nvPr/>
        </p:nvSpPr>
        <p:spPr>
          <a:xfrm>
            <a:off x="10253910" y="3863455"/>
            <a:ext cx="3464810" cy="1229106"/>
          </a:xfrm>
          <a:prstGeom prst="diamond">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2600" u="none" strike="noStrike" cap="none" dirty="0">
                <a:solidFill>
                  <a:schemeClr val="lt1"/>
                </a:solidFill>
                <a:latin typeface="Arial" charset="0"/>
                <a:ea typeface="Arial" charset="0"/>
                <a:cs typeface="Arial" charset="0"/>
                <a:sym typeface="Cabin"/>
              </a:rPr>
              <a:t>x &lt; 100</a:t>
            </a:r>
          </a:p>
        </p:txBody>
      </p:sp>
      <p:sp>
        <p:nvSpPr>
          <p:cNvPr id="372" name="Shape 372"/>
          <p:cNvSpPr txBox="1"/>
          <p:nvPr/>
        </p:nvSpPr>
        <p:spPr>
          <a:xfrm>
            <a:off x="12838838" y="5050180"/>
            <a:ext cx="2944758" cy="1229106"/>
          </a:xfrm>
          <a:prstGeom prst="rect">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2600" u="none" strike="noStrike" cap="none" dirty="0">
                <a:solidFill>
                  <a:schemeClr val="lt1"/>
                </a:solidFill>
                <a:latin typeface="Arial" charset="0"/>
                <a:ea typeface="Arial" charset="0"/>
                <a:cs typeface="Arial" charset="0"/>
                <a:sym typeface="Cabin"/>
              </a:rPr>
              <a:t>print('</a:t>
            </a:r>
            <a:r>
              <a:rPr lang="el-GR" sz="2600" u="none" strike="noStrike" cap="none" dirty="0">
                <a:solidFill>
                  <a:schemeClr val="lt1"/>
                </a:solidFill>
                <a:latin typeface="Arial" charset="0"/>
                <a:ea typeface="Arial" charset="0"/>
                <a:cs typeface="Arial" charset="0"/>
                <a:sym typeface="Cabin"/>
              </a:rPr>
              <a:t>Μικρότερο από </a:t>
            </a:r>
            <a:r>
              <a:rPr lang="en-US" sz="2600" u="none" strike="noStrike" cap="none" dirty="0">
                <a:solidFill>
                  <a:schemeClr val="lt1"/>
                </a:solidFill>
                <a:latin typeface="Arial" charset="0"/>
                <a:ea typeface="Arial" charset="0"/>
                <a:cs typeface="Arial" charset="0"/>
                <a:sym typeface="Cabin"/>
              </a:rPr>
              <a:t>100')</a:t>
            </a:r>
          </a:p>
        </p:txBody>
      </p:sp>
      <p:sp>
        <p:nvSpPr>
          <p:cNvPr id="373" name="Shape 373"/>
          <p:cNvSpPr txBox="1"/>
          <p:nvPr/>
        </p:nvSpPr>
        <p:spPr>
          <a:xfrm>
            <a:off x="7986419" y="7539193"/>
            <a:ext cx="3040981" cy="1059491"/>
          </a:xfrm>
          <a:prstGeom prst="rect">
            <a:avLst/>
          </a:prstGeom>
          <a:noFill/>
          <a:ln w="50800" cap="rnd" cmpd="sng">
            <a:solidFill>
              <a:srgbClr val="00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2600" u="none" strike="noStrike" cap="none" dirty="0">
                <a:solidFill>
                  <a:schemeClr val="lt1"/>
                </a:solidFill>
                <a:latin typeface="Arial" charset="0"/>
                <a:ea typeface="Arial" charset="0"/>
                <a:cs typeface="Arial" charset="0"/>
                <a:sym typeface="Cabin"/>
              </a:rPr>
              <a:t>print('</a:t>
            </a:r>
            <a:r>
              <a:rPr lang="el-GR" sz="2600" u="none" strike="noStrike" cap="none" dirty="0">
                <a:solidFill>
                  <a:schemeClr val="lt1"/>
                </a:solidFill>
                <a:latin typeface="Arial" charset="0"/>
                <a:ea typeface="Arial" charset="0"/>
                <a:cs typeface="Arial" charset="0"/>
                <a:sym typeface="Cabin"/>
              </a:rPr>
              <a:t>Τέλος Όλα</a:t>
            </a:r>
            <a:r>
              <a:rPr lang="en-US" sz="2600" u="none" strike="noStrike" cap="none" dirty="0">
                <a:solidFill>
                  <a:schemeClr val="lt1"/>
                </a:solidFill>
                <a:latin typeface="Arial" charset="0"/>
                <a:ea typeface="Arial" charset="0"/>
                <a:cs typeface="Arial" charset="0"/>
                <a:sym typeface="Cabin"/>
              </a:rPr>
              <a:t>')</a:t>
            </a:r>
          </a:p>
        </p:txBody>
      </p:sp>
      <p:cxnSp>
        <p:nvCxnSpPr>
          <p:cNvPr id="374" name="Shape 374"/>
          <p:cNvCxnSpPr/>
          <p:nvPr/>
        </p:nvCxnSpPr>
        <p:spPr>
          <a:xfrm rot="10800000" flipH="1">
            <a:off x="10932038" y="1782610"/>
            <a:ext cx="1127071" cy="2752"/>
          </a:xfrm>
          <a:prstGeom prst="straightConnector1">
            <a:avLst/>
          </a:prstGeom>
          <a:noFill/>
          <a:ln w="63500" cap="rnd" cmpd="sng">
            <a:solidFill>
              <a:srgbClr val="00FF00"/>
            </a:solidFill>
            <a:prstDash val="solid"/>
            <a:miter/>
            <a:headEnd type="none" w="med" len="med"/>
            <a:tailEnd type="none" w="med" len="med"/>
          </a:ln>
        </p:spPr>
      </p:cxnSp>
      <p:cxnSp>
        <p:nvCxnSpPr>
          <p:cNvPr id="375" name="Shape 375"/>
          <p:cNvCxnSpPr/>
          <p:nvPr/>
        </p:nvCxnSpPr>
        <p:spPr>
          <a:xfrm rot="10800000" flipH="1">
            <a:off x="12049889" y="1782495"/>
            <a:ext cx="9261" cy="631990"/>
          </a:xfrm>
          <a:prstGeom prst="straightConnector1">
            <a:avLst/>
          </a:prstGeom>
          <a:noFill/>
          <a:ln w="63500" cap="rnd" cmpd="sng">
            <a:solidFill>
              <a:srgbClr val="00FF00"/>
            </a:solidFill>
            <a:prstDash val="solid"/>
            <a:miter/>
            <a:headEnd type="stealth" w="med" len="med"/>
            <a:tailEnd type="none" w="med" len="med"/>
          </a:ln>
        </p:spPr>
      </p:cxnSp>
      <p:cxnSp>
        <p:nvCxnSpPr>
          <p:cNvPr id="376" name="Shape 376"/>
          <p:cNvCxnSpPr>
            <a:cxnSpLocks/>
            <a:stCxn id="373" idx="0"/>
          </p:cNvCxnSpPr>
          <p:nvPr/>
        </p:nvCxnSpPr>
        <p:spPr>
          <a:xfrm flipH="1" flipV="1">
            <a:off x="9464528" y="2399919"/>
            <a:ext cx="42382" cy="5139274"/>
          </a:xfrm>
          <a:prstGeom prst="straightConnector1">
            <a:avLst/>
          </a:prstGeom>
          <a:noFill/>
          <a:ln w="63500" cap="rnd" cmpd="sng">
            <a:solidFill>
              <a:srgbClr val="00FF00"/>
            </a:solidFill>
            <a:prstDash val="solid"/>
            <a:miter/>
            <a:headEnd type="stealth" w="med" len="med"/>
            <a:tailEnd type="none" w="med" len="med"/>
          </a:ln>
        </p:spPr>
      </p:cxnSp>
      <p:cxnSp>
        <p:nvCxnSpPr>
          <p:cNvPr id="377" name="Shape 377"/>
          <p:cNvCxnSpPr/>
          <p:nvPr/>
        </p:nvCxnSpPr>
        <p:spPr>
          <a:xfrm>
            <a:off x="13697529" y="4472057"/>
            <a:ext cx="610580" cy="11920"/>
          </a:xfrm>
          <a:prstGeom prst="straightConnector1">
            <a:avLst/>
          </a:prstGeom>
          <a:noFill/>
          <a:ln w="63500" cap="rnd" cmpd="sng">
            <a:solidFill>
              <a:srgbClr val="FF9900"/>
            </a:solidFill>
            <a:prstDash val="solid"/>
            <a:miter/>
            <a:headEnd type="none" w="med" len="med"/>
            <a:tailEnd type="none" w="med" len="med"/>
          </a:ln>
        </p:spPr>
      </p:cxnSp>
      <p:cxnSp>
        <p:nvCxnSpPr>
          <p:cNvPr id="378" name="Shape 378"/>
          <p:cNvCxnSpPr/>
          <p:nvPr/>
        </p:nvCxnSpPr>
        <p:spPr>
          <a:xfrm rot="10800000" flipH="1">
            <a:off x="14305477" y="4510191"/>
            <a:ext cx="6758" cy="542636"/>
          </a:xfrm>
          <a:prstGeom prst="straightConnector1">
            <a:avLst/>
          </a:prstGeom>
          <a:noFill/>
          <a:ln w="63500" cap="rnd" cmpd="sng">
            <a:solidFill>
              <a:srgbClr val="FF9900"/>
            </a:solidFill>
            <a:prstDash val="solid"/>
            <a:miter/>
            <a:headEnd type="stealth" w="med" len="med"/>
            <a:tailEnd type="none" w="med" len="med"/>
          </a:ln>
        </p:spPr>
      </p:cxnSp>
      <p:cxnSp>
        <p:nvCxnSpPr>
          <p:cNvPr id="379" name="Shape 379"/>
          <p:cNvCxnSpPr>
            <a:cxnSpLocks/>
            <a:stCxn id="371" idx="0"/>
            <a:endCxn id="370" idx="2"/>
          </p:cNvCxnSpPr>
          <p:nvPr/>
        </p:nvCxnSpPr>
        <p:spPr>
          <a:xfrm flipV="1">
            <a:off x="11986315" y="3459491"/>
            <a:ext cx="17217" cy="403964"/>
          </a:xfrm>
          <a:prstGeom prst="straightConnector1">
            <a:avLst/>
          </a:prstGeom>
          <a:noFill/>
          <a:ln w="63500" cap="rnd" cmpd="sng">
            <a:solidFill>
              <a:srgbClr val="00FF00"/>
            </a:solidFill>
            <a:prstDash val="solid"/>
            <a:miter/>
            <a:headEnd type="stealth" w="med" len="med"/>
            <a:tailEnd type="none" w="med" len="med"/>
          </a:ln>
        </p:spPr>
      </p:cxnSp>
      <p:cxnSp>
        <p:nvCxnSpPr>
          <p:cNvPr id="380" name="Shape 380"/>
          <p:cNvCxnSpPr>
            <a:cxnSpLocks/>
          </p:cNvCxnSpPr>
          <p:nvPr/>
        </p:nvCxnSpPr>
        <p:spPr>
          <a:xfrm>
            <a:off x="9496313" y="7197470"/>
            <a:ext cx="4815175" cy="0"/>
          </a:xfrm>
          <a:prstGeom prst="straightConnector1">
            <a:avLst/>
          </a:prstGeom>
          <a:noFill/>
          <a:ln w="63500" cap="rnd" cmpd="sng">
            <a:solidFill>
              <a:srgbClr val="00FF00"/>
            </a:solidFill>
            <a:prstDash val="solid"/>
            <a:miter/>
            <a:headEnd type="stealth" w="med" len="med"/>
            <a:tailEnd type="none" w="med" len="med"/>
          </a:ln>
        </p:spPr>
      </p:cxnSp>
      <p:sp>
        <p:nvSpPr>
          <p:cNvPr id="382" name="Shape 382"/>
          <p:cNvSpPr txBox="1"/>
          <p:nvPr/>
        </p:nvSpPr>
        <p:spPr>
          <a:xfrm>
            <a:off x="11358517" y="1230411"/>
            <a:ext cx="918430" cy="466212"/>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383" name="Shape 383"/>
          <p:cNvSpPr txBox="1"/>
          <p:nvPr/>
        </p:nvSpPr>
        <p:spPr>
          <a:xfrm>
            <a:off x="13742561" y="3921731"/>
            <a:ext cx="917822" cy="466212"/>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cxnSp>
        <p:nvCxnSpPr>
          <p:cNvPr id="384" name="Shape 384"/>
          <p:cNvCxnSpPr>
            <a:cxnSpLocks/>
          </p:cNvCxnSpPr>
          <p:nvPr/>
        </p:nvCxnSpPr>
        <p:spPr>
          <a:xfrm flipV="1">
            <a:off x="12003532" y="5123024"/>
            <a:ext cx="0" cy="2074446"/>
          </a:xfrm>
          <a:prstGeom prst="straightConnector1">
            <a:avLst/>
          </a:prstGeom>
          <a:noFill/>
          <a:ln w="63500" cap="rnd" cmpd="sng">
            <a:solidFill>
              <a:srgbClr val="FF9900"/>
            </a:solidFill>
            <a:prstDash val="solid"/>
            <a:miter/>
            <a:headEnd type="stealth" w="med" len="med"/>
            <a:tailEnd type="none" w="med" len="med"/>
          </a:ln>
        </p:spPr>
      </p:cxnSp>
      <p:sp>
        <p:nvSpPr>
          <p:cNvPr id="385" name="Shape 385"/>
          <p:cNvSpPr txBox="1"/>
          <p:nvPr/>
        </p:nvSpPr>
        <p:spPr>
          <a:xfrm>
            <a:off x="11168227" y="5066072"/>
            <a:ext cx="669745" cy="466212"/>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sp>
        <p:nvSpPr>
          <p:cNvPr id="386" name="Shape 386"/>
          <p:cNvSpPr txBox="1"/>
          <p:nvPr/>
        </p:nvSpPr>
        <p:spPr>
          <a:xfrm>
            <a:off x="8564880" y="2544284"/>
            <a:ext cx="687841" cy="466212"/>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389" name="Shape 389"/>
          <p:cNvCxnSpPr>
            <a:cxnSpLocks/>
          </p:cNvCxnSpPr>
          <p:nvPr/>
        </p:nvCxnSpPr>
        <p:spPr>
          <a:xfrm flipV="1">
            <a:off x="14319970" y="6318093"/>
            <a:ext cx="6758" cy="879377"/>
          </a:xfrm>
          <a:prstGeom prst="straightConnector1">
            <a:avLst/>
          </a:prstGeom>
          <a:noFill/>
          <a:ln w="63500" cap="rnd" cmpd="sng">
            <a:solidFill>
              <a:srgbClr val="FF9900"/>
            </a:solidFill>
            <a:prstDash val="solid"/>
            <a:miter/>
            <a:headEnd type="stealth" w="med" len="med"/>
            <a:tailEnd type="none" w="med" len="med"/>
          </a:ln>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890734" y="542526"/>
            <a:ext cx="8917478" cy="1651537"/>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6600" u="none" strike="noStrike" cap="none" dirty="0">
                <a:solidFill>
                  <a:srgbClr val="FFD966"/>
                </a:solidFill>
                <a:latin typeface="Arial" charset="0"/>
                <a:ea typeface="Arial" charset="0"/>
                <a:cs typeface="Arial" charset="0"/>
                <a:sym typeface="Cabin"/>
              </a:rPr>
              <a:t>Αμφίδρομες αποφάσεις - Σύνθετη Επιλογή</a:t>
            </a:r>
            <a:endParaRPr lang="en-US" sz="6600" u="none" strike="noStrike" cap="none" dirty="0">
              <a:solidFill>
                <a:srgbClr val="FFD966"/>
              </a:solidFill>
              <a:latin typeface="Arial" charset="0"/>
              <a:ea typeface="Arial" charset="0"/>
              <a:cs typeface="Arial" charset="0"/>
              <a:sym typeface="Cabin"/>
            </a:endParaRPr>
          </a:p>
        </p:txBody>
      </p:sp>
      <p:sp>
        <p:nvSpPr>
          <p:cNvPr id="395" name="Shape 395"/>
          <p:cNvSpPr txBox="1">
            <a:spLocks noGrp="1"/>
          </p:cNvSpPr>
          <p:nvPr>
            <p:ph type="body" idx="1"/>
          </p:nvPr>
        </p:nvSpPr>
        <p:spPr>
          <a:xfrm>
            <a:off x="851270" y="2603501"/>
            <a:ext cx="5874687" cy="5640168"/>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Κάποιες φορές θέλουμε να κάνουμε κάτι εάν μια λογική έκφραση είναι αληθής και κάτι άλλο εάν η έκφραση είναι ψευδής</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Είναι σαν μια </a:t>
            </a:r>
            <a:r>
              <a:rPr lang="el-GR" sz="3600" u="none" strike="noStrike" cap="none" dirty="0" err="1">
                <a:solidFill>
                  <a:schemeClr val="lt1"/>
                </a:solidFill>
                <a:latin typeface="Arial" charset="0"/>
                <a:ea typeface="Arial" charset="0"/>
                <a:cs typeface="Arial" charset="0"/>
                <a:sym typeface="Cabin"/>
              </a:rPr>
              <a:t>διακλάδοση</a:t>
            </a:r>
            <a:r>
              <a:rPr lang="el-GR" sz="3600" u="none" strike="noStrike" cap="none" dirty="0">
                <a:solidFill>
                  <a:schemeClr val="lt1"/>
                </a:solidFill>
                <a:latin typeface="Arial" charset="0"/>
                <a:ea typeface="Arial" charset="0"/>
                <a:cs typeface="Arial" charset="0"/>
                <a:sym typeface="Cabin"/>
              </a:rPr>
              <a:t> στο δρόμο - πρέπει να επιλέξουμε </a:t>
            </a:r>
            <a:r>
              <a:rPr lang="el-GR" sz="3600" dirty="0">
                <a:solidFill>
                  <a:srgbClr val="FFFF00"/>
                </a:solidFill>
                <a:latin typeface="Arial" charset="0"/>
                <a:cs typeface="Arial" charset="0"/>
                <a:sym typeface="Cabin"/>
              </a:rPr>
              <a:t>το ένα ή το άλλο</a:t>
            </a:r>
            <a:r>
              <a:rPr lang="el-GR" sz="3600" u="none" strike="noStrike" cap="none" dirty="0">
                <a:solidFill>
                  <a:schemeClr val="lt1"/>
                </a:solidFill>
                <a:latin typeface="Arial" charset="0"/>
                <a:ea typeface="Arial" charset="0"/>
                <a:cs typeface="Arial" charset="0"/>
                <a:sym typeface="Cabin"/>
              </a:rPr>
              <a:t> μονοπάτι αλλά όχι και τα</a:t>
            </a:r>
            <a:endParaRPr lang="en-US" sz="3600" u="none" strike="noStrike" cap="none" dirty="0">
              <a:solidFill>
                <a:schemeClr val="lt1"/>
              </a:solidFill>
              <a:latin typeface="Arial" charset="0"/>
              <a:ea typeface="Arial" charset="0"/>
              <a:cs typeface="Arial" charset="0"/>
              <a:sym typeface="Cabin"/>
            </a:endParaRPr>
          </a:p>
        </p:txBody>
      </p:sp>
      <p:sp>
        <p:nvSpPr>
          <p:cNvPr id="396" name="Shape 396"/>
          <p:cNvSpPr/>
          <p:nvPr/>
        </p:nvSpPr>
        <p:spPr>
          <a:xfrm>
            <a:off x="9980540" y="3241114"/>
            <a:ext cx="3257489" cy="1349530"/>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x &gt; 2</a:t>
            </a:r>
          </a:p>
        </p:txBody>
      </p:sp>
      <p:sp>
        <p:nvSpPr>
          <p:cNvPr id="397" name="Shape 397"/>
          <p:cNvSpPr txBox="1"/>
          <p:nvPr/>
        </p:nvSpPr>
        <p:spPr>
          <a:xfrm>
            <a:off x="12389412" y="4613913"/>
            <a:ext cx="3570948" cy="116338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Μεγαλύτερο</a:t>
            </a:r>
            <a:r>
              <a:rPr lang="en-US" sz="3200" u="none" strike="noStrike" cap="none" dirty="0">
                <a:solidFill>
                  <a:schemeClr val="lt1"/>
                </a:solidFill>
                <a:latin typeface="Arial" charset="0"/>
                <a:ea typeface="Arial" charset="0"/>
                <a:cs typeface="Arial" charset="0"/>
                <a:sym typeface="Cabin"/>
              </a:rPr>
              <a:t>')</a:t>
            </a:r>
          </a:p>
        </p:txBody>
      </p:sp>
      <p:cxnSp>
        <p:nvCxnSpPr>
          <p:cNvPr id="398" name="Shape 398"/>
          <p:cNvCxnSpPr/>
          <p:nvPr/>
        </p:nvCxnSpPr>
        <p:spPr>
          <a:xfrm rot="10800000" flipH="1">
            <a:off x="13214762" y="3892612"/>
            <a:ext cx="1278272" cy="11633"/>
          </a:xfrm>
          <a:prstGeom prst="straightConnector1">
            <a:avLst/>
          </a:prstGeom>
          <a:noFill/>
          <a:ln w="63500" cap="rnd" cmpd="sng">
            <a:solidFill>
              <a:srgbClr val="00FF00"/>
            </a:solidFill>
            <a:prstDash val="solid"/>
            <a:miter/>
            <a:headEnd type="none" w="med" len="med"/>
            <a:tailEnd type="none" w="med" len="med"/>
          </a:ln>
        </p:spPr>
      </p:cxnSp>
      <p:cxnSp>
        <p:nvCxnSpPr>
          <p:cNvPr id="399" name="Shape 399"/>
          <p:cNvCxnSpPr/>
          <p:nvPr/>
        </p:nvCxnSpPr>
        <p:spPr>
          <a:xfrm rot="10800000" flipH="1">
            <a:off x="14442137" y="3910062"/>
            <a:ext cx="17450" cy="683491"/>
          </a:xfrm>
          <a:prstGeom prst="straightConnector1">
            <a:avLst/>
          </a:prstGeom>
          <a:noFill/>
          <a:ln w="63500" cap="rnd" cmpd="sng">
            <a:solidFill>
              <a:srgbClr val="00FF00"/>
            </a:solidFill>
            <a:prstDash val="solid"/>
            <a:miter/>
            <a:headEnd type="stealth" w="med" len="med"/>
            <a:tailEnd type="none" w="med" len="med"/>
          </a:ln>
        </p:spPr>
      </p:cxnSp>
      <p:cxnSp>
        <p:nvCxnSpPr>
          <p:cNvPr id="400" name="Shape 400"/>
          <p:cNvCxnSpPr/>
          <p:nvPr/>
        </p:nvCxnSpPr>
        <p:spPr>
          <a:xfrm rot="10800000" flipH="1">
            <a:off x="11638370" y="6213572"/>
            <a:ext cx="2822672" cy="29085"/>
          </a:xfrm>
          <a:prstGeom prst="straightConnector1">
            <a:avLst/>
          </a:prstGeom>
          <a:noFill/>
          <a:ln w="63500" cap="rnd" cmpd="sng">
            <a:solidFill>
              <a:srgbClr val="00FF00"/>
            </a:solidFill>
            <a:prstDash val="solid"/>
            <a:miter/>
            <a:headEnd type="stealth" w="med" len="med"/>
            <a:tailEnd type="none" w="med" len="med"/>
          </a:ln>
        </p:spPr>
      </p:cxnSp>
      <p:sp>
        <p:nvSpPr>
          <p:cNvPr id="401" name="Shape 401"/>
          <p:cNvSpPr txBox="1"/>
          <p:nvPr/>
        </p:nvSpPr>
        <p:spPr>
          <a:xfrm>
            <a:off x="13683026" y="3293467"/>
            <a:ext cx="810008"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402" name="Shape 402"/>
          <p:cNvSpPr txBox="1"/>
          <p:nvPr/>
        </p:nvSpPr>
        <p:spPr>
          <a:xfrm>
            <a:off x="9318171" y="3293467"/>
            <a:ext cx="737988"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403" name="Shape 403"/>
          <p:cNvCxnSpPr/>
          <p:nvPr/>
        </p:nvCxnSpPr>
        <p:spPr>
          <a:xfrm rot="10800000">
            <a:off x="14434866" y="5765668"/>
            <a:ext cx="8725" cy="423181"/>
          </a:xfrm>
          <a:prstGeom prst="straightConnector1">
            <a:avLst/>
          </a:prstGeom>
          <a:noFill/>
          <a:ln w="63500" cap="rnd" cmpd="sng">
            <a:solidFill>
              <a:srgbClr val="00FF00"/>
            </a:solidFill>
            <a:prstDash val="solid"/>
            <a:miter/>
            <a:headEnd type="none" w="med" len="med"/>
            <a:tailEnd type="none" w="med" len="med"/>
          </a:ln>
        </p:spPr>
      </p:cxnSp>
      <p:cxnSp>
        <p:nvCxnSpPr>
          <p:cNvPr id="404" name="Shape 404"/>
          <p:cNvCxnSpPr/>
          <p:nvPr/>
        </p:nvCxnSpPr>
        <p:spPr>
          <a:xfrm rot="10800000">
            <a:off x="11622373" y="2649239"/>
            <a:ext cx="4362" cy="629684"/>
          </a:xfrm>
          <a:prstGeom prst="straightConnector1">
            <a:avLst/>
          </a:prstGeom>
          <a:noFill/>
          <a:ln w="63500" cap="rnd" cmpd="sng">
            <a:solidFill>
              <a:srgbClr val="FFFFFF"/>
            </a:solidFill>
            <a:prstDash val="solid"/>
            <a:miter/>
            <a:headEnd type="stealth" w="med" len="med"/>
            <a:tailEnd type="none" w="med" len="med"/>
          </a:ln>
        </p:spPr>
      </p:cxnSp>
      <p:sp>
        <p:nvSpPr>
          <p:cNvPr id="405" name="Shape 405"/>
          <p:cNvSpPr txBox="1"/>
          <p:nvPr/>
        </p:nvSpPr>
        <p:spPr>
          <a:xfrm>
            <a:off x="10061978" y="1751976"/>
            <a:ext cx="3176051" cy="884175"/>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x = 4</a:t>
            </a:r>
          </a:p>
        </p:txBody>
      </p:sp>
      <p:cxnSp>
        <p:nvCxnSpPr>
          <p:cNvPr id="406" name="Shape 406"/>
          <p:cNvCxnSpPr/>
          <p:nvPr/>
        </p:nvCxnSpPr>
        <p:spPr>
          <a:xfrm>
            <a:off x="8805517" y="3910062"/>
            <a:ext cx="1209925" cy="5819"/>
          </a:xfrm>
          <a:prstGeom prst="straightConnector1">
            <a:avLst/>
          </a:prstGeom>
          <a:noFill/>
          <a:ln w="63500" cap="rnd" cmpd="sng">
            <a:solidFill>
              <a:srgbClr val="FF9900"/>
            </a:solidFill>
            <a:prstDash val="solid"/>
            <a:miter/>
            <a:headEnd type="none" w="med" len="med"/>
            <a:tailEnd type="none" w="med" len="med"/>
          </a:ln>
        </p:spPr>
      </p:cxnSp>
      <p:cxnSp>
        <p:nvCxnSpPr>
          <p:cNvPr id="407" name="Shape 407"/>
          <p:cNvCxnSpPr/>
          <p:nvPr/>
        </p:nvCxnSpPr>
        <p:spPr>
          <a:xfrm rot="10800000" flipH="1">
            <a:off x="8788067" y="3910062"/>
            <a:ext cx="17450" cy="683491"/>
          </a:xfrm>
          <a:prstGeom prst="straightConnector1">
            <a:avLst/>
          </a:prstGeom>
          <a:noFill/>
          <a:ln w="63500" cap="rnd" cmpd="sng">
            <a:solidFill>
              <a:srgbClr val="FF9900"/>
            </a:solidFill>
            <a:prstDash val="solid"/>
            <a:miter/>
            <a:headEnd type="stealth" w="med" len="med"/>
            <a:tailEnd type="none" w="med" len="med"/>
          </a:ln>
        </p:spPr>
      </p:cxnSp>
      <p:sp>
        <p:nvSpPr>
          <p:cNvPr id="408" name="Shape 408"/>
          <p:cNvSpPr txBox="1"/>
          <p:nvPr/>
        </p:nvSpPr>
        <p:spPr>
          <a:xfrm>
            <a:off x="7083585" y="4602279"/>
            <a:ext cx="4141747" cy="1163389"/>
          </a:xfrm>
          <a:prstGeom prst="rect">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Όχι μεγαλύτερο</a:t>
            </a:r>
            <a:r>
              <a:rPr lang="en-US" sz="3200" u="none" strike="noStrike" cap="none" dirty="0">
                <a:solidFill>
                  <a:schemeClr val="lt1"/>
                </a:solidFill>
                <a:latin typeface="Arial" charset="0"/>
                <a:ea typeface="Arial" charset="0"/>
                <a:cs typeface="Arial" charset="0"/>
                <a:sym typeface="Cabin"/>
              </a:rPr>
              <a:t>')</a:t>
            </a:r>
          </a:p>
        </p:txBody>
      </p:sp>
      <p:cxnSp>
        <p:nvCxnSpPr>
          <p:cNvPr id="409" name="Shape 409"/>
          <p:cNvCxnSpPr/>
          <p:nvPr/>
        </p:nvCxnSpPr>
        <p:spPr>
          <a:xfrm flipH="1">
            <a:off x="8783702" y="6222298"/>
            <a:ext cx="2856119" cy="2908"/>
          </a:xfrm>
          <a:prstGeom prst="straightConnector1">
            <a:avLst/>
          </a:prstGeom>
          <a:noFill/>
          <a:ln w="63500" cap="rnd" cmpd="sng">
            <a:solidFill>
              <a:srgbClr val="FF9900"/>
            </a:solidFill>
            <a:prstDash val="solid"/>
            <a:miter/>
            <a:headEnd type="stealth" w="med" len="med"/>
            <a:tailEnd type="none" w="med" len="med"/>
          </a:ln>
        </p:spPr>
      </p:cxnSp>
      <p:cxnSp>
        <p:nvCxnSpPr>
          <p:cNvPr id="410" name="Shape 410"/>
          <p:cNvCxnSpPr/>
          <p:nvPr/>
        </p:nvCxnSpPr>
        <p:spPr>
          <a:xfrm rot="10800000">
            <a:off x="8757526" y="5777302"/>
            <a:ext cx="8725" cy="423181"/>
          </a:xfrm>
          <a:prstGeom prst="straightConnector1">
            <a:avLst/>
          </a:prstGeom>
          <a:noFill/>
          <a:ln w="63500" cap="rnd" cmpd="sng">
            <a:solidFill>
              <a:srgbClr val="FF9900"/>
            </a:solidFill>
            <a:prstDash val="solid"/>
            <a:miter/>
            <a:headEnd type="none" w="med" len="med"/>
            <a:tailEnd type="none" w="med" len="med"/>
          </a:ln>
        </p:spPr>
      </p:cxnSp>
      <p:cxnSp>
        <p:nvCxnSpPr>
          <p:cNvPr id="411" name="Shape 411"/>
          <p:cNvCxnSpPr/>
          <p:nvPr/>
        </p:nvCxnSpPr>
        <p:spPr>
          <a:xfrm rot="10800000" flipH="1">
            <a:off x="11650004" y="6283375"/>
            <a:ext cx="17450" cy="683491"/>
          </a:xfrm>
          <a:prstGeom prst="straightConnector1">
            <a:avLst/>
          </a:prstGeom>
          <a:noFill/>
          <a:ln w="63500" cap="rnd" cmpd="sng">
            <a:solidFill>
              <a:srgbClr val="00FFFF"/>
            </a:solidFill>
            <a:prstDash val="solid"/>
            <a:miter/>
            <a:headEnd type="stealth" w="med" len="med"/>
            <a:tailEnd type="none" w="med" len="med"/>
          </a:ln>
        </p:spPr>
      </p:cxnSp>
      <p:sp>
        <p:nvSpPr>
          <p:cNvPr id="412" name="Shape 412"/>
          <p:cNvSpPr txBox="1"/>
          <p:nvPr/>
        </p:nvSpPr>
        <p:spPr>
          <a:xfrm>
            <a:off x="10015442" y="6940691"/>
            <a:ext cx="3176051" cy="884175"/>
          </a:xfrm>
          <a:prstGeom prst="rect">
            <a:avLst/>
          </a:prstGeom>
          <a:noFill/>
          <a:ln w="50800" cap="rnd" cmpd="sng">
            <a:solidFill>
              <a:srgbClr val="00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n-US" sz="3600" u="none" strike="noStrike" cap="none" dirty="0">
                <a:solidFill>
                  <a:schemeClr val="lt1"/>
                </a:solidFill>
                <a:latin typeface="Arial" charset="0"/>
                <a:ea typeface="Arial" charset="0"/>
                <a:cs typeface="Arial" charset="0"/>
                <a:sym typeface="Cabin"/>
              </a:rPr>
              <a:t>'</a:t>
            </a:r>
            <a:r>
              <a:rPr lang="el-GR" sz="3300" u="none" strike="noStrike" cap="none" dirty="0">
                <a:solidFill>
                  <a:schemeClr val="lt1"/>
                </a:solidFill>
                <a:latin typeface="Arial" charset="0"/>
                <a:ea typeface="Arial" charset="0"/>
                <a:cs typeface="Arial" charset="0"/>
                <a:sym typeface="Cabin"/>
              </a:rPr>
              <a:t>Τέλος</a:t>
            </a:r>
            <a:r>
              <a:rPr lang="en-US" sz="3300" u="none" strike="noStrike" cap="none" dirty="0">
                <a:solidFill>
                  <a:schemeClr val="lt1"/>
                </a:solidFill>
                <a:latin typeface="Arial" charset="0"/>
                <a:ea typeface="Arial" charset="0"/>
                <a:cs typeface="Arial" charset="0"/>
                <a:sym typeface="Cabin"/>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1155700" y="1126051"/>
            <a:ext cx="7758111"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6600" u="none" strike="noStrike" cap="none" dirty="0">
                <a:solidFill>
                  <a:srgbClr val="FFD966"/>
                </a:solidFill>
                <a:latin typeface="Arial" charset="0"/>
                <a:ea typeface="Arial" charset="0"/>
                <a:cs typeface="Arial" charset="0"/>
                <a:sym typeface="Cabin"/>
              </a:rPr>
              <a:t>Σύνθετη Επιλογή με </a:t>
            </a:r>
            <a:r>
              <a:rPr lang="en-US" sz="6600" u="none" strike="noStrike" cap="none" dirty="0">
                <a:solidFill>
                  <a:srgbClr val="FFD966"/>
                </a:solidFill>
                <a:latin typeface="Arial" charset="0"/>
                <a:ea typeface="Arial" charset="0"/>
                <a:cs typeface="Arial" charset="0"/>
                <a:sym typeface="Cabin"/>
              </a:rPr>
              <a:t>else:</a:t>
            </a:r>
          </a:p>
        </p:txBody>
      </p:sp>
      <p:sp>
        <p:nvSpPr>
          <p:cNvPr id="396" name="Shape 396"/>
          <p:cNvSpPr/>
          <p:nvPr/>
        </p:nvSpPr>
        <p:spPr>
          <a:xfrm>
            <a:off x="9980540" y="3241114"/>
            <a:ext cx="3257489" cy="1349530"/>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x &gt; 2</a:t>
            </a:r>
          </a:p>
        </p:txBody>
      </p:sp>
      <p:sp>
        <p:nvSpPr>
          <p:cNvPr id="397" name="Shape 397"/>
          <p:cNvSpPr txBox="1"/>
          <p:nvPr/>
        </p:nvSpPr>
        <p:spPr>
          <a:xfrm>
            <a:off x="12432956" y="4613913"/>
            <a:ext cx="3527404" cy="116338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Μεγαλύτερο</a:t>
            </a:r>
            <a:r>
              <a:rPr lang="en-US" sz="3200" u="none" strike="noStrike" cap="none" dirty="0">
                <a:solidFill>
                  <a:schemeClr val="lt1"/>
                </a:solidFill>
                <a:latin typeface="Arial" charset="0"/>
                <a:ea typeface="Arial" charset="0"/>
                <a:cs typeface="Arial" charset="0"/>
                <a:sym typeface="Cabin"/>
              </a:rPr>
              <a:t>')</a:t>
            </a:r>
          </a:p>
        </p:txBody>
      </p:sp>
      <p:cxnSp>
        <p:nvCxnSpPr>
          <p:cNvPr id="398" name="Shape 398"/>
          <p:cNvCxnSpPr/>
          <p:nvPr/>
        </p:nvCxnSpPr>
        <p:spPr>
          <a:xfrm rot="10800000" flipH="1">
            <a:off x="13214762" y="3892612"/>
            <a:ext cx="1278272" cy="11633"/>
          </a:xfrm>
          <a:prstGeom prst="straightConnector1">
            <a:avLst/>
          </a:prstGeom>
          <a:noFill/>
          <a:ln w="63500" cap="rnd" cmpd="sng">
            <a:solidFill>
              <a:srgbClr val="00FF00"/>
            </a:solidFill>
            <a:prstDash val="solid"/>
            <a:miter/>
            <a:headEnd type="none" w="med" len="med"/>
            <a:tailEnd type="none" w="med" len="med"/>
          </a:ln>
        </p:spPr>
      </p:cxnSp>
      <p:cxnSp>
        <p:nvCxnSpPr>
          <p:cNvPr id="399" name="Shape 399"/>
          <p:cNvCxnSpPr/>
          <p:nvPr/>
        </p:nvCxnSpPr>
        <p:spPr>
          <a:xfrm rot="10800000" flipH="1">
            <a:off x="14442137" y="3910062"/>
            <a:ext cx="17450" cy="683491"/>
          </a:xfrm>
          <a:prstGeom prst="straightConnector1">
            <a:avLst/>
          </a:prstGeom>
          <a:noFill/>
          <a:ln w="63500" cap="rnd" cmpd="sng">
            <a:solidFill>
              <a:srgbClr val="00FF00"/>
            </a:solidFill>
            <a:prstDash val="solid"/>
            <a:miter/>
            <a:headEnd type="stealth" w="med" len="med"/>
            <a:tailEnd type="none" w="med" len="med"/>
          </a:ln>
        </p:spPr>
      </p:cxnSp>
      <p:cxnSp>
        <p:nvCxnSpPr>
          <p:cNvPr id="400" name="Shape 400"/>
          <p:cNvCxnSpPr/>
          <p:nvPr/>
        </p:nvCxnSpPr>
        <p:spPr>
          <a:xfrm rot="10800000" flipH="1">
            <a:off x="11638370" y="6213572"/>
            <a:ext cx="2822672" cy="29085"/>
          </a:xfrm>
          <a:prstGeom prst="straightConnector1">
            <a:avLst/>
          </a:prstGeom>
          <a:noFill/>
          <a:ln w="63500" cap="rnd" cmpd="sng">
            <a:solidFill>
              <a:srgbClr val="00FF00"/>
            </a:solidFill>
            <a:prstDash val="solid"/>
            <a:miter/>
            <a:headEnd type="stealth" w="med" len="med"/>
            <a:tailEnd type="none" w="med" len="med"/>
          </a:ln>
        </p:spPr>
      </p:cxnSp>
      <p:sp>
        <p:nvSpPr>
          <p:cNvPr id="401" name="Shape 401"/>
          <p:cNvSpPr txBox="1"/>
          <p:nvPr/>
        </p:nvSpPr>
        <p:spPr>
          <a:xfrm>
            <a:off x="13683026" y="3293467"/>
            <a:ext cx="810008"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402" name="Shape 402"/>
          <p:cNvSpPr txBox="1"/>
          <p:nvPr/>
        </p:nvSpPr>
        <p:spPr>
          <a:xfrm>
            <a:off x="9144000" y="3293467"/>
            <a:ext cx="912159"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403" name="Shape 403"/>
          <p:cNvCxnSpPr/>
          <p:nvPr/>
        </p:nvCxnSpPr>
        <p:spPr>
          <a:xfrm rot="10800000">
            <a:off x="14434866" y="5765668"/>
            <a:ext cx="8725" cy="423181"/>
          </a:xfrm>
          <a:prstGeom prst="straightConnector1">
            <a:avLst/>
          </a:prstGeom>
          <a:noFill/>
          <a:ln w="63500" cap="rnd" cmpd="sng">
            <a:solidFill>
              <a:srgbClr val="00FF00"/>
            </a:solidFill>
            <a:prstDash val="solid"/>
            <a:miter/>
            <a:headEnd type="none" w="med" len="med"/>
            <a:tailEnd type="none" w="med" len="med"/>
          </a:ln>
        </p:spPr>
      </p:cxnSp>
      <p:cxnSp>
        <p:nvCxnSpPr>
          <p:cNvPr id="404" name="Shape 404"/>
          <p:cNvCxnSpPr/>
          <p:nvPr/>
        </p:nvCxnSpPr>
        <p:spPr>
          <a:xfrm rot="10800000">
            <a:off x="11622373" y="2649239"/>
            <a:ext cx="4362" cy="629684"/>
          </a:xfrm>
          <a:prstGeom prst="straightConnector1">
            <a:avLst/>
          </a:prstGeom>
          <a:noFill/>
          <a:ln w="63500" cap="rnd" cmpd="sng">
            <a:solidFill>
              <a:srgbClr val="FFFFFF"/>
            </a:solidFill>
            <a:prstDash val="solid"/>
            <a:miter/>
            <a:headEnd type="stealth" w="med" len="med"/>
            <a:tailEnd type="none" w="med" len="med"/>
          </a:ln>
        </p:spPr>
      </p:cxnSp>
      <p:sp>
        <p:nvSpPr>
          <p:cNvPr id="405" name="Shape 405"/>
          <p:cNvSpPr txBox="1"/>
          <p:nvPr/>
        </p:nvSpPr>
        <p:spPr>
          <a:xfrm>
            <a:off x="10061978" y="1751976"/>
            <a:ext cx="3176051" cy="884175"/>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x = 4</a:t>
            </a:r>
          </a:p>
        </p:txBody>
      </p:sp>
      <p:cxnSp>
        <p:nvCxnSpPr>
          <p:cNvPr id="406" name="Shape 406"/>
          <p:cNvCxnSpPr/>
          <p:nvPr/>
        </p:nvCxnSpPr>
        <p:spPr>
          <a:xfrm rot="10800000" flipH="1">
            <a:off x="8805517" y="3915880"/>
            <a:ext cx="1278272" cy="11633"/>
          </a:xfrm>
          <a:prstGeom prst="straightConnector1">
            <a:avLst/>
          </a:prstGeom>
          <a:noFill/>
          <a:ln w="63500" cap="rnd" cmpd="sng">
            <a:solidFill>
              <a:srgbClr val="FF9900"/>
            </a:solidFill>
            <a:prstDash val="solid"/>
            <a:miter/>
            <a:headEnd type="none" w="med" len="med"/>
            <a:tailEnd type="none" w="med" len="med"/>
          </a:ln>
        </p:spPr>
      </p:cxnSp>
      <p:cxnSp>
        <p:nvCxnSpPr>
          <p:cNvPr id="407" name="Shape 407"/>
          <p:cNvCxnSpPr/>
          <p:nvPr/>
        </p:nvCxnSpPr>
        <p:spPr>
          <a:xfrm rot="10800000" flipH="1">
            <a:off x="8788067" y="3910062"/>
            <a:ext cx="17450" cy="683491"/>
          </a:xfrm>
          <a:prstGeom prst="straightConnector1">
            <a:avLst/>
          </a:prstGeom>
          <a:noFill/>
          <a:ln w="63500" cap="rnd" cmpd="sng">
            <a:solidFill>
              <a:srgbClr val="FF9900"/>
            </a:solidFill>
            <a:prstDash val="solid"/>
            <a:miter/>
            <a:headEnd type="stealth" w="med" len="med"/>
            <a:tailEnd type="none" w="med" len="med"/>
          </a:ln>
        </p:spPr>
      </p:cxnSp>
      <p:cxnSp>
        <p:nvCxnSpPr>
          <p:cNvPr id="409" name="Shape 409"/>
          <p:cNvCxnSpPr/>
          <p:nvPr/>
        </p:nvCxnSpPr>
        <p:spPr>
          <a:xfrm flipH="1">
            <a:off x="8783702" y="6222298"/>
            <a:ext cx="2856119" cy="2908"/>
          </a:xfrm>
          <a:prstGeom prst="straightConnector1">
            <a:avLst/>
          </a:prstGeom>
          <a:noFill/>
          <a:ln w="63500" cap="rnd" cmpd="sng">
            <a:solidFill>
              <a:srgbClr val="FF9900"/>
            </a:solidFill>
            <a:prstDash val="solid"/>
            <a:miter/>
            <a:headEnd type="stealth" w="med" len="med"/>
            <a:tailEnd type="none" w="med" len="med"/>
          </a:ln>
        </p:spPr>
      </p:cxnSp>
      <p:cxnSp>
        <p:nvCxnSpPr>
          <p:cNvPr id="410" name="Shape 410"/>
          <p:cNvCxnSpPr/>
          <p:nvPr/>
        </p:nvCxnSpPr>
        <p:spPr>
          <a:xfrm rot="10800000">
            <a:off x="8757526" y="5777302"/>
            <a:ext cx="8725" cy="423181"/>
          </a:xfrm>
          <a:prstGeom prst="straightConnector1">
            <a:avLst/>
          </a:prstGeom>
          <a:noFill/>
          <a:ln w="63500" cap="rnd" cmpd="sng">
            <a:solidFill>
              <a:srgbClr val="FF9900"/>
            </a:solidFill>
            <a:prstDash val="solid"/>
            <a:miter/>
            <a:headEnd type="none" w="med" len="med"/>
            <a:tailEnd type="none" w="med" len="med"/>
          </a:ln>
        </p:spPr>
      </p:cxnSp>
      <p:cxnSp>
        <p:nvCxnSpPr>
          <p:cNvPr id="411" name="Shape 411"/>
          <p:cNvCxnSpPr/>
          <p:nvPr/>
        </p:nvCxnSpPr>
        <p:spPr>
          <a:xfrm rot="10800000" flipH="1">
            <a:off x="11650004" y="6283375"/>
            <a:ext cx="17450" cy="683491"/>
          </a:xfrm>
          <a:prstGeom prst="straightConnector1">
            <a:avLst/>
          </a:prstGeom>
          <a:noFill/>
          <a:ln w="63500" cap="rnd" cmpd="sng">
            <a:solidFill>
              <a:srgbClr val="00FFFF"/>
            </a:solidFill>
            <a:prstDash val="solid"/>
            <a:miter/>
            <a:headEnd type="stealth" w="med" len="med"/>
            <a:tailEnd type="none" w="med" len="med"/>
          </a:ln>
        </p:spPr>
      </p:cxnSp>
      <p:sp>
        <p:nvSpPr>
          <p:cNvPr id="412" name="Shape 412"/>
          <p:cNvSpPr txBox="1"/>
          <p:nvPr/>
        </p:nvSpPr>
        <p:spPr>
          <a:xfrm>
            <a:off x="10015442" y="6940691"/>
            <a:ext cx="3176051" cy="884175"/>
          </a:xfrm>
          <a:prstGeom prst="rect">
            <a:avLst/>
          </a:prstGeom>
          <a:noFill/>
          <a:ln w="50800" cap="rnd" cmpd="sng">
            <a:solidFill>
              <a:srgbClr val="00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n-US" sz="3600" u="none" strike="noStrike" cap="none" dirty="0">
                <a:solidFill>
                  <a:schemeClr val="lt1"/>
                </a:solidFill>
                <a:latin typeface="Arial" charset="0"/>
                <a:ea typeface="Arial" charset="0"/>
                <a:cs typeface="Arial" charset="0"/>
                <a:sym typeface="Cabin"/>
              </a:rPr>
              <a:t>'</a:t>
            </a:r>
            <a:r>
              <a:rPr lang="el-GR" sz="3300" u="none" strike="noStrike" cap="none" dirty="0">
                <a:solidFill>
                  <a:schemeClr val="lt1"/>
                </a:solidFill>
                <a:latin typeface="Arial" charset="0"/>
                <a:ea typeface="Arial" charset="0"/>
                <a:cs typeface="Arial" charset="0"/>
                <a:sym typeface="Cabin"/>
              </a:rPr>
              <a:t>Τέλος</a:t>
            </a:r>
            <a:r>
              <a:rPr lang="en-US" sz="3300" u="none" strike="noStrike" cap="none" dirty="0">
                <a:solidFill>
                  <a:schemeClr val="lt1"/>
                </a:solidFill>
                <a:latin typeface="Arial" charset="0"/>
                <a:ea typeface="Arial" charset="0"/>
                <a:cs typeface="Arial" charset="0"/>
                <a:sym typeface="Cabin"/>
              </a:rPr>
              <a:t>')</a:t>
            </a:r>
          </a:p>
        </p:txBody>
      </p:sp>
      <p:sp>
        <p:nvSpPr>
          <p:cNvPr id="22" name="Shape 418"/>
          <p:cNvSpPr txBox="1"/>
          <p:nvPr/>
        </p:nvSpPr>
        <p:spPr>
          <a:xfrm>
            <a:off x="1109119" y="3549412"/>
            <a:ext cx="5269276" cy="4009665"/>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FFFF"/>
                </a:solidFill>
                <a:latin typeface="Courier"/>
                <a:ea typeface="Courier"/>
                <a:cs typeface="Courier"/>
                <a:sym typeface="Courier New"/>
              </a:rPr>
              <a:t>x = 4</a:t>
            </a:r>
          </a:p>
          <a:p>
            <a:pPr marL="0" marR="0" lvl="0" indent="0" algn="ctr" rtl="0">
              <a:lnSpc>
                <a:spcPct val="100000"/>
              </a:lnSpc>
              <a:spcBef>
                <a:spcPts val="0"/>
              </a:spcBef>
              <a:spcAft>
                <a:spcPts val="0"/>
              </a:spcAft>
              <a:buNone/>
            </a:pPr>
            <a:endParaRPr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if x &gt; 2 :</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    print('</a:t>
            </a:r>
            <a:r>
              <a:rPr lang="el-GR" sz="3000" i="0" u="none" strike="noStrike" cap="none" dirty="0">
                <a:solidFill>
                  <a:srgbClr val="00FF00"/>
                </a:solidFill>
                <a:latin typeface="Courier"/>
                <a:ea typeface="Courier"/>
                <a:cs typeface="Courier"/>
                <a:sym typeface="Courier New"/>
              </a:rPr>
              <a:t>Μεγαλύτερο</a:t>
            </a:r>
            <a:r>
              <a:rPr lang="en-US" sz="3000"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9900"/>
                </a:solidFill>
                <a:latin typeface="Courier"/>
                <a:ea typeface="Courier"/>
                <a:cs typeface="Courier"/>
                <a:sym typeface="Courier New"/>
              </a:rPr>
              <a:t>else :</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9900"/>
                </a:solidFill>
                <a:latin typeface="Courier"/>
                <a:ea typeface="Courier"/>
                <a:cs typeface="Courier"/>
                <a:sym typeface="Courier New"/>
              </a:rPr>
              <a:t>    print('</a:t>
            </a:r>
            <a:r>
              <a:rPr lang="el-GR" sz="3000" i="0" u="none" strike="noStrike" cap="none" dirty="0">
                <a:solidFill>
                  <a:srgbClr val="FF9900"/>
                </a:solidFill>
                <a:latin typeface="Courier"/>
                <a:ea typeface="Courier"/>
                <a:cs typeface="Courier"/>
                <a:sym typeface="Courier New"/>
              </a:rPr>
              <a:t>Μικρότερο</a:t>
            </a:r>
            <a:r>
              <a:rPr lang="en-US" sz="3000" i="0" u="none" strike="noStrike" cap="none" dirty="0">
                <a:solidFill>
                  <a:srgbClr val="FF9900"/>
                </a:solidFill>
                <a:latin typeface="Courier"/>
                <a:ea typeface="Courier"/>
                <a:cs typeface="Courier"/>
                <a:sym typeface="Courier New"/>
              </a:rPr>
              <a:t>')</a:t>
            </a:r>
          </a:p>
          <a:p>
            <a:pPr marL="0" marR="0" lvl="0" indent="0" algn="ctr" rtl="0">
              <a:lnSpc>
                <a:spcPct val="100000"/>
              </a:lnSpc>
              <a:spcBef>
                <a:spcPts val="0"/>
              </a:spcBef>
              <a:spcAft>
                <a:spcPts val="0"/>
              </a:spcAft>
              <a:buNone/>
            </a:pPr>
            <a:endParaRPr lang="en-US" sz="3000" i="0" u="none" strike="noStrike" cap="none" dirty="0">
              <a:solidFill>
                <a:srgbClr val="00FFFF"/>
              </a:solidFill>
              <a:latin typeface="Courier"/>
              <a:ea typeface="Courier"/>
              <a:cs typeface="Courier"/>
              <a:sym typeface="Courier New"/>
            </a:endParaRP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00FFFF"/>
                </a:solidFill>
                <a:latin typeface="Courier"/>
                <a:ea typeface="Courier"/>
                <a:cs typeface="Courier"/>
                <a:sym typeface="Courier New"/>
              </a:rPr>
              <a:t>print('</a:t>
            </a:r>
            <a:r>
              <a:rPr lang="el-GR" sz="3000" i="0" u="none" strike="noStrike" cap="none" dirty="0">
                <a:solidFill>
                  <a:srgbClr val="00FFFF"/>
                </a:solidFill>
                <a:latin typeface="Courier"/>
                <a:ea typeface="Courier"/>
                <a:cs typeface="Courier"/>
                <a:sym typeface="Courier New"/>
              </a:rPr>
              <a:t>Τέλος</a:t>
            </a:r>
            <a:r>
              <a:rPr lang="en-US" sz="3000" i="0" u="none" strike="noStrike" cap="none" dirty="0">
                <a:solidFill>
                  <a:srgbClr val="00FFFF"/>
                </a:solidFill>
                <a:latin typeface="Courier"/>
                <a:ea typeface="Courier"/>
                <a:cs typeface="Courier"/>
                <a:sym typeface="Courier New"/>
              </a:rPr>
              <a:t>')</a:t>
            </a:r>
          </a:p>
        </p:txBody>
      </p:sp>
      <p:sp>
        <p:nvSpPr>
          <p:cNvPr id="21" name="Shape 408"/>
          <p:cNvSpPr txBox="1"/>
          <p:nvPr/>
        </p:nvSpPr>
        <p:spPr>
          <a:xfrm>
            <a:off x="7083585" y="4602279"/>
            <a:ext cx="4257861" cy="1163389"/>
          </a:xfrm>
          <a:prstGeom prst="rect">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Όχι</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Μεγαλύτερο</a:t>
            </a:r>
            <a:r>
              <a:rPr lang="en-US" sz="3200" u="none" strike="noStrike" cap="none" dirty="0">
                <a:solidFill>
                  <a:schemeClr val="lt1"/>
                </a:solidFill>
                <a:latin typeface="Arial" charset="0"/>
                <a:ea typeface="Arial" charset="0"/>
                <a:cs typeface="Arial" charset="0"/>
                <a:sym typeface="Cabin"/>
              </a:rPr>
              <a:t>')</a:t>
            </a:r>
          </a:p>
        </p:txBody>
      </p:sp>
    </p:spTree>
    <p:extLst>
      <p:ext uri="{BB962C8B-B14F-4D97-AF65-F5344CB8AC3E}">
        <p14:creationId xmlns:p14="http://schemas.microsoft.com/office/powerpoint/2010/main" val="1065842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23" name="Shape 458"/>
          <p:cNvSpPr txBox="1"/>
          <p:nvPr/>
        </p:nvSpPr>
        <p:spPr>
          <a:xfrm>
            <a:off x="955900" y="4404944"/>
            <a:ext cx="5490656" cy="2298600"/>
          </a:xfrm>
          <a:prstGeom prst="rect">
            <a:avLst/>
          </a:prstGeom>
          <a:noFill/>
          <a:ln w="50800" cap="rnd" cmpd="sng">
            <a:solidFill>
              <a:srgbClr val="FF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394" name="Shape 394"/>
          <p:cNvSpPr txBox="1">
            <a:spLocks noGrp="1"/>
          </p:cNvSpPr>
          <p:nvPr>
            <p:ph type="title"/>
          </p:nvPr>
        </p:nvSpPr>
        <p:spPr>
          <a:xfrm>
            <a:off x="1155700" y="745588"/>
            <a:ext cx="7758111"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6600" u="none" strike="noStrike" cap="none" dirty="0" err="1">
                <a:solidFill>
                  <a:srgbClr val="FFD966"/>
                </a:solidFill>
                <a:latin typeface="Arial" charset="0"/>
                <a:ea typeface="Arial" charset="0"/>
                <a:cs typeface="Arial" charset="0"/>
                <a:sym typeface="Cabin"/>
              </a:rPr>
              <a:t>Οπτικοποίηση</a:t>
            </a:r>
            <a:r>
              <a:rPr lang="el-GR" sz="6600" u="none" strike="noStrike" cap="none" dirty="0">
                <a:solidFill>
                  <a:srgbClr val="FFD966"/>
                </a:solidFill>
                <a:latin typeface="Arial" charset="0"/>
                <a:ea typeface="Arial" charset="0"/>
                <a:cs typeface="Arial" charset="0"/>
                <a:sym typeface="Cabin"/>
              </a:rPr>
              <a:t> των Μπλοκ</a:t>
            </a:r>
            <a:endParaRPr lang="en-US" sz="6600" u="none" strike="noStrike" cap="none" dirty="0">
              <a:solidFill>
                <a:srgbClr val="FFD966"/>
              </a:solidFill>
              <a:latin typeface="Arial" charset="0"/>
              <a:ea typeface="Arial" charset="0"/>
              <a:cs typeface="Arial" charset="0"/>
              <a:sym typeface="Cabin"/>
            </a:endParaRPr>
          </a:p>
        </p:txBody>
      </p:sp>
      <p:sp>
        <p:nvSpPr>
          <p:cNvPr id="21" name="Shape 440"/>
          <p:cNvSpPr txBox="1"/>
          <p:nvPr/>
        </p:nvSpPr>
        <p:spPr>
          <a:xfrm>
            <a:off x="6891553" y="3024705"/>
            <a:ext cx="9189198" cy="3378200"/>
          </a:xfrm>
          <a:prstGeom prst="rect">
            <a:avLst/>
          </a:prstGeom>
          <a:noFill/>
          <a:ln w="50800" cap="rnd" cmpd="sng">
            <a:solidFill>
              <a:srgbClr val="FF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solidFill>
                <a:srgbClr val="FFFF00"/>
              </a:solidFill>
            </a:endParaRPr>
          </a:p>
        </p:txBody>
      </p:sp>
      <p:sp>
        <p:nvSpPr>
          <p:cNvPr id="41" name="Shape 396">
            <a:extLst>
              <a:ext uri="{FF2B5EF4-FFF2-40B4-BE49-F238E27FC236}">
                <a16:creationId xmlns:a16="http://schemas.microsoft.com/office/drawing/2014/main" id="{742960EE-66E5-4F9C-98A4-6EB866804A28}"/>
              </a:ext>
            </a:extLst>
          </p:cNvPr>
          <p:cNvSpPr/>
          <p:nvPr/>
        </p:nvSpPr>
        <p:spPr>
          <a:xfrm>
            <a:off x="9980540" y="3241114"/>
            <a:ext cx="3257489" cy="1349530"/>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x &gt; 2</a:t>
            </a:r>
          </a:p>
        </p:txBody>
      </p:sp>
      <p:sp>
        <p:nvSpPr>
          <p:cNvPr id="42" name="Shape 397">
            <a:extLst>
              <a:ext uri="{FF2B5EF4-FFF2-40B4-BE49-F238E27FC236}">
                <a16:creationId xmlns:a16="http://schemas.microsoft.com/office/drawing/2014/main" id="{4358317C-85B7-4B8F-A192-A5880DE87248}"/>
              </a:ext>
            </a:extLst>
          </p:cNvPr>
          <p:cNvSpPr txBox="1"/>
          <p:nvPr/>
        </p:nvSpPr>
        <p:spPr>
          <a:xfrm>
            <a:off x="12432956" y="4613913"/>
            <a:ext cx="3527404" cy="116338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Μεγαλύτερο</a:t>
            </a:r>
            <a:r>
              <a:rPr lang="en-US" sz="3200" u="none" strike="noStrike" cap="none" dirty="0">
                <a:solidFill>
                  <a:schemeClr val="lt1"/>
                </a:solidFill>
                <a:latin typeface="Arial" charset="0"/>
                <a:ea typeface="Arial" charset="0"/>
                <a:cs typeface="Arial" charset="0"/>
                <a:sym typeface="Cabin"/>
              </a:rPr>
              <a:t>')</a:t>
            </a:r>
          </a:p>
        </p:txBody>
      </p:sp>
      <p:cxnSp>
        <p:nvCxnSpPr>
          <p:cNvPr id="43" name="Shape 398">
            <a:extLst>
              <a:ext uri="{FF2B5EF4-FFF2-40B4-BE49-F238E27FC236}">
                <a16:creationId xmlns:a16="http://schemas.microsoft.com/office/drawing/2014/main" id="{DA6D2BED-0955-4DF7-B6C2-B7835F7360A0}"/>
              </a:ext>
            </a:extLst>
          </p:cNvPr>
          <p:cNvCxnSpPr/>
          <p:nvPr/>
        </p:nvCxnSpPr>
        <p:spPr>
          <a:xfrm rot="10800000" flipH="1">
            <a:off x="13214762" y="3892612"/>
            <a:ext cx="1278272" cy="11633"/>
          </a:xfrm>
          <a:prstGeom prst="straightConnector1">
            <a:avLst/>
          </a:prstGeom>
          <a:noFill/>
          <a:ln w="63500" cap="rnd" cmpd="sng">
            <a:solidFill>
              <a:srgbClr val="00FF00"/>
            </a:solidFill>
            <a:prstDash val="solid"/>
            <a:miter/>
            <a:headEnd type="none" w="med" len="med"/>
            <a:tailEnd type="none" w="med" len="med"/>
          </a:ln>
        </p:spPr>
      </p:cxnSp>
      <p:cxnSp>
        <p:nvCxnSpPr>
          <p:cNvPr id="44" name="Shape 399">
            <a:extLst>
              <a:ext uri="{FF2B5EF4-FFF2-40B4-BE49-F238E27FC236}">
                <a16:creationId xmlns:a16="http://schemas.microsoft.com/office/drawing/2014/main" id="{CA26927D-B873-4FBD-A0D5-53DA054159F0}"/>
              </a:ext>
            </a:extLst>
          </p:cNvPr>
          <p:cNvCxnSpPr/>
          <p:nvPr/>
        </p:nvCxnSpPr>
        <p:spPr>
          <a:xfrm rot="10800000" flipH="1">
            <a:off x="14442137" y="3910062"/>
            <a:ext cx="17450" cy="683491"/>
          </a:xfrm>
          <a:prstGeom prst="straightConnector1">
            <a:avLst/>
          </a:prstGeom>
          <a:noFill/>
          <a:ln w="63500" cap="rnd" cmpd="sng">
            <a:solidFill>
              <a:srgbClr val="00FF00"/>
            </a:solidFill>
            <a:prstDash val="solid"/>
            <a:miter/>
            <a:headEnd type="stealth" w="med" len="med"/>
            <a:tailEnd type="none" w="med" len="med"/>
          </a:ln>
        </p:spPr>
      </p:cxnSp>
      <p:cxnSp>
        <p:nvCxnSpPr>
          <p:cNvPr id="45" name="Shape 400">
            <a:extLst>
              <a:ext uri="{FF2B5EF4-FFF2-40B4-BE49-F238E27FC236}">
                <a16:creationId xmlns:a16="http://schemas.microsoft.com/office/drawing/2014/main" id="{3C44CF4A-7D91-4C35-B503-18E0D5C121AF}"/>
              </a:ext>
            </a:extLst>
          </p:cNvPr>
          <p:cNvCxnSpPr/>
          <p:nvPr/>
        </p:nvCxnSpPr>
        <p:spPr>
          <a:xfrm rot="10800000" flipH="1">
            <a:off x="11638370" y="6213572"/>
            <a:ext cx="2822672" cy="29085"/>
          </a:xfrm>
          <a:prstGeom prst="straightConnector1">
            <a:avLst/>
          </a:prstGeom>
          <a:noFill/>
          <a:ln w="63500" cap="rnd" cmpd="sng">
            <a:solidFill>
              <a:srgbClr val="00FF00"/>
            </a:solidFill>
            <a:prstDash val="solid"/>
            <a:miter/>
            <a:headEnd type="stealth" w="med" len="med"/>
            <a:tailEnd type="none" w="med" len="med"/>
          </a:ln>
        </p:spPr>
      </p:cxnSp>
      <p:sp>
        <p:nvSpPr>
          <p:cNvPr id="46" name="Shape 401">
            <a:extLst>
              <a:ext uri="{FF2B5EF4-FFF2-40B4-BE49-F238E27FC236}">
                <a16:creationId xmlns:a16="http://schemas.microsoft.com/office/drawing/2014/main" id="{1DD47B0C-F450-4FF6-9EB0-6F79A94B2284}"/>
              </a:ext>
            </a:extLst>
          </p:cNvPr>
          <p:cNvSpPr txBox="1"/>
          <p:nvPr/>
        </p:nvSpPr>
        <p:spPr>
          <a:xfrm>
            <a:off x="13683026" y="3293467"/>
            <a:ext cx="810008"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47" name="Shape 402">
            <a:extLst>
              <a:ext uri="{FF2B5EF4-FFF2-40B4-BE49-F238E27FC236}">
                <a16:creationId xmlns:a16="http://schemas.microsoft.com/office/drawing/2014/main" id="{DD85AD8C-3E47-4587-87B5-83CB878DC7C4}"/>
              </a:ext>
            </a:extLst>
          </p:cNvPr>
          <p:cNvSpPr txBox="1"/>
          <p:nvPr/>
        </p:nvSpPr>
        <p:spPr>
          <a:xfrm>
            <a:off x="9144000" y="3293467"/>
            <a:ext cx="912159"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48" name="Shape 403">
            <a:extLst>
              <a:ext uri="{FF2B5EF4-FFF2-40B4-BE49-F238E27FC236}">
                <a16:creationId xmlns:a16="http://schemas.microsoft.com/office/drawing/2014/main" id="{54B802AA-4CF2-4BFF-BFDE-4CC4A79851EA}"/>
              </a:ext>
            </a:extLst>
          </p:cNvPr>
          <p:cNvCxnSpPr/>
          <p:nvPr/>
        </p:nvCxnSpPr>
        <p:spPr>
          <a:xfrm rot="10800000">
            <a:off x="14434866" y="5765668"/>
            <a:ext cx="8725" cy="423181"/>
          </a:xfrm>
          <a:prstGeom prst="straightConnector1">
            <a:avLst/>
          </a:prstGeom>
          <a:noFill/>
          <a:ln w="63500" cap="rnd" cmpd="sng">
            <a:solidFill>
              <a:srgbClr val="00FF00"/>
            </a:solidFill>
            <a:prstDash val="solid"/>
            <a:miter/>
            <a:headEnd type="none" w="med" len="med"/>
            <a:tailEnd type="none" w="med" len="med"/>
          </a:ln>
        </p:spPr>
      </p:cxnSp>
      <p:cxnSp>
        <p:nvCxnSpPr>
          <p:cNvPr id="49" name="Shape 404">
            <a:extLst>
              <a:ext uri="{FF2B5EF4-FFF2-40B4-BE49-F238E27FC236}">
                <a16:creationId xmlns:a16="http://schemas.microsoft.com/office/drawing/2014/main" id="{86FCAD98-5AC3-4718-8B5D-F7F7AB1E1D9E}"/>
              </a:ext>
            </a:extLst>
          </p:cNvPr>
          <p:cNvCxnSpPr/>
          <p:nvPr/>
        </p:nvCxnSpPr>
        <p:spPr>
          <a:xfrm rot="10800000">
            <a:off x="11622373" y="2649239"/>
            <a:ext cx="4362" cy="629684"/>
          </a:xfrm>
          <a:prstGeom prst="straightConnector1">
            <a:avLst/>
          </a:prstGeom>
          <a:noFill/>
          <a:ln w="63500" cap="rnd" cmpd="sng">
            <a:solidFill>
              <a:srgbClr val="FFFFFF"/>
            </a:solidFill>
            <a:prstDash val="solid"/>
            <a:miter/>
            <a:headEnd type="stealth" w="med" len="med"/>
            <a:tailEnd type="none" w="med" len="med"/>
          </a:ln>
        </p:spPr>
      </p:cxnSp>
      <p:sp>
        <p:nvSpPr>
          <p:cNvPr id="50" name="Shape 405">
            <a:extLst>
              <a:ext uri="{FF2B5EF4-FFF2-40B4-BE49-F238E27FC236}">
                <a16:creationId xmlns:a16="http://schemas.microsoft.com/office/drawing/2014/main" id="{3D1C9BCE-4170-462D-BC0B-685E7F2647AE}"/>
              </a:ext>
            </a:extLst>
          </p:cNvPr>
          <p:cNvSpPr txBox="1"/>
          <p:nvPr/>
        </p:nvSpPr>
        <p:spPr>
          <a:xfrm>
            <a:off x="10061978" y="1751976"/>
            <a:ext cx="3176051" cy="884175"/>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x = 4</a:t>
            </a:r>
          </a:p>
        </p:txBody>
      </p:sp>
      <p:cxnSp>
        <p:nvCxnSpPr>
          <p:cNvPr id="51" name="Shape 406">
            <a:extLst>
              <a:ext uri="{FF2B5EF4-FFF2-40B4-BE49-F238E27FC236}">
                <a16:creationId xmlns:a16="http://schemas.microsoft.com/office/drawing/2014/main" id="{5A911190-D260-46AB-9B08-0A33ACE2B61B}"/>
              </a:ext>
            </a:extLst>
          </p:cNvPr>
          <p:cNvCxnSpPr/>
          <p:nvPr/>
        </p:nvCxnSpPr>
        <p:spPr>
          <a:xfrm rot="10800000" flipH="1">
            <a:off x="8805517" y="3915880"/>
            <a:ext cx="1278272" cy="11633"/>
          </a:xfrm>
          <a:prstGeom prst="straightConnector1">
            <a:avLst/>
          </a:prstGeom>
          <a:noFill/>
          <a:ln w="63500" cap="rnd" cmpd="sng">
            <a:solidFill>
              <a:srgbClr val="FF9900"/>
            </a:solidFill>
            <a:prstDash val="solid"/>
            <a:miter/>
            <a:headEnd type="none" w="med" len="med"/>
            <a:tailEnd type="none" w="med" len="med"/>
          </a:ln>
        </p:spPr>
      </p:cxnSp>
      <p:cxnSp>
        <p:nvCxnSpPr>
          <p:cNvPr id="52" name="Shape 407">
            <a:extLst>
              <a:ext uri="{FF2B5EF4-FFF2-40B4-BE49-F238E27FC236}">
                <a16:creationId xmlns:a16="http://schemas.microsoft.com/office/drawing/2014/main" id="{AD623193-3F6C-4476-A44E-69FAA66188D2}"/>
              </a:ext>
            </a:extLst>
          </p:cNvPr>
          <p:cNvCxnSpPr/>
          <p:nvPr/>
        </p:nvCxnSpPr>
        <p:spPr>
          <a:xfrm rot="10800000" flipH="1">
            <a:off x="8788067" y="3910062"/>
            <a:ext cx="17450" cy="683491"/>
          </a:xfrm>
          <a:prstGeom prst="straightConnector1">
            <a:avLst/>
          </a:prstGeom>
          <a:noFill/>
          <a:ln w="63500" cap="rnd" cmpd="sng">
            <a:solidFill>
              <a:srgbClr val="FF9900"/>
            </a:solidFill>
            <a:prstDash val="solid"/>
            <a:miter/>
            <a:headEnd type="stealth" w="med" len="med"/>
            <a:tailEnd type="none" w="med" len="med"/>
          </a:ln>
        </p:spPr>
      </p:cxnSp>
      <p:cxnSp>
        <p:nvCxnSpPr>
          <p:cNvPr id="53" name="Shape 409">
            <a:extLst>
              <a:ext uri="{FF2B5EF4-FFF2-40B4-BE49-F238E27FC236}">
                <a16:creationId xmlns:a16="http://schemas.microsoft.com/office/drawing/2014/main" id="{BB9CA29B-119B-42C8-B036-40629937EF00}"/>
              </a:ext>
            </a:extLst>
          </p:cNvPr>
          <p:cNvCxnSpPr/>
          <p:nvPr/>
        </p:nvCxnSpPr>
        <p:spPr>
          <a:xfrm flipH="1">
            <a:off x="8783702" y="6222298"/>
            <a:ext cx="2856119" cy="2908"/>
          </a:xfrm>
          <a:prstGeom prst="straightConnector1">
            <a:avLst/>
          </a:prstGeom>
          <a:noFill/>
          <a:ln w="63500" cap="rnd" cmpd="sng">
            <a:solidFill>
              <a:srgbClr val="FF9900"/>
            </a:solidFill>
            <a:prstDash val="solid"/>
            <a:miter/>
            <a:headEnd type="stealth" w="med" len="med"/>
            <a:tailEnd type="none" w="med" len="med"/>
          </a:ln>
        </p:spPr>
      </p:cxnSp>
      <p:cxnSp>
        <p:nvCxnSpPr>
          <p:cNvPr id="54" name="Shape 410">
            <a:extLst>
              <a:ext uri="{FF2B5EF4-FFF2-40B4-BE49-F238E27FC236}">
                <a16:creationId xmlns:a16="http://schemas.microsoft.com/office/drawing/2014/main" id="{0DFACE14-62CB-4D3D-88C5-1598FE73824F}"/>
              </a:ext>
            </a:extLst>
          </p:cNvPr>
          <p:cNvCxnSpPr/>
          <p:nvPr/>
        </p:nvCxnSpPr>
        <p:spPr>
          <a:xfrm rot="10800000">
            <a:off x="8757526" y="5777302"/>
            <a:ext cx="8725" cy="423181"/>
          </a:xfrm>
          <a:prstGeom prst="straightConnector1">
            <a:avLst/>
          </a:prstGeom>
          <a:noFill/>
          <a:ln w="63500" cap="rnd" cmpd="sng">
            <a:solidFill>
              <a:srgbClr val="FF9900"/>
            </a:solidFill>
            <a:prstDash val="solid"/>
            <a:miter/>
            <a:headEnd type="none" w="med" len="med"/>
            <a:tailEnd type="none" w="med" len="med"/>
          </a:ln>
        </p:spPr>
      </p:cxnSp>
      <p:cxnSp>
        <p:nvCxnSpPr>
          <p:cNvPr id="55" name="Shape 411">
            <a:extLst>
              <a:ext uri="{FF2B5EF4-FFF2-40B4-BE49-F238E27FC236}">
                <a16:creationId xmlns:a16="http://schemas.microsoft.com/office/drawing/2014/main" id="{E06B9BEC-DFF1-444F-BF6B-E21AF701C18E}"/>
              </a:ext>
            </a:extLst>
          </p:cNvPr>
          <p:cNvCxnSpPr/>
          <p:nvPr/>
        </p:nvCxnSpPr>
        <p:spPr>
          <a:xfrm rot="10800000" flipH="1">
            <a:off x="11650004" y="6283375"/>
            <a:ext cx="17450" cy="683491"/>
          </a:xfrm>
          <a:prstGeom prst="straightConnector1">
            <a:avLst/>
          </a:prstGeom>
          <a:noFill/>
          <a:ln w="63500" cap="rnd" cmpd="sng">
            <a:solidFill>
              <a:srgbClr val="00FFFF"/>
            </a:solidFill>
            <a:prstDash val="solid"/>
            <a:miter/>
            <a:headEnd type="stealth" w="med" len="med"/>
            <a:tailEnd type="none" w="med" len="med"/>
          </a:ln>
        </p:spPr>
      </p:cxnSp>
      <p:sp>
        <p:nvSpPr>
          <p:cNvPr id="56" name="Shape 412">
            <a:extLst>
              <a:ext uri="{FF2B5EF4-FFF2-40B4-BE49-F238E27FC236}">
                <a16:creationId xmlns:a16="http://schemas.microsoft.com/office/drawing/2014/main" id="{563D027E-5999-4F8C-876C-90F8CAA05B9A}"/>
              </a:ext>
            </a:extLst>
          </p:cNvPr>
          <p:cNvSpPr txBox="1"/>
          <p:nvPr/>
        </p:nvSpPr>
        <p:spPr>
          <a:xfrm>
            <a:off x="10015442" y="6940691"/>
            <a:ext cx="3176051" cy="884175"/>
          </a:xfrm>
          <a:prstGeom prst="rect">
            <a:avLst/>
          </a:prstGeom>
          <a:noFill/>
          <a:ln w="50800" cap="rnd" cmpd="sng">
            <a:solidFill>
              <a:srgbClr val="00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l-GR" sz="3300" u="none" strike="noStrike" cap="none" dirty="0">
                <a:solidFill>
                  <a:schemeClr val="lt1"/>
                </a:solidFill>
                <a:latin typeface="Arial" charset="0"/>
                <a:ea typeface="Arial" charset="0"/>
                <a:cs typeface="Arial" charset="0"/>
                <a:sym typeface="Cabin"/>
              </a:rPr>
              <a:t>Τέλος</a:t>
            </a:r>
            <a:r>
              <a:rPr lang="en-US" sz="3300" u="none" strike="noStrike" cap="none" dirty="0">
                <a:solidFill>
                  <a:schemeClr val="lt1"/>
                </a:solidFill>
                <a:latin typeface="Arial" charset="0"/>
                <a:ea typeface="Arial" charset="0"/>
                <a:cs typeface="Arial" charset="0"/>
                <a:sym typeface="Cabin"/>
              </a:rPr>
              <a:t>')</a:t>
            </a:r>
          </a:p>
        </p:txBody>
      </p:sp>
      <p:sp>
        <p:nvSpPr>
          <p:cNvPr id="57" name="Shape 408">
            <a:extLst>
              <a:ext uri="{FF2B5EF4-FFF2-40B4-BE49-F238E27FC236}">
                <a16:creationId xmlns:a16="http://schemas.microsoft.com/office/drawing/2014/main" id="{F5CA5305-6569-427E-8D77-115F8971E4DA}"/>
              </a:ext>
            </a:extLst>
          </p:cNvPr>
          <p:cNvSpPr txBox="1"/>
          <p:nvPr/>
        </p:nvSpPr>
        <p:spPr>
          <a:xfrm>
            <a:off x="7083585" y="4602279"/>
            <a:ext cx="4257861" cy="1163389"/>
          </a:xfrm>
          <a:prstGeom prst="rect">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Όχι</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Μεγαλύτερο</a:t>
            </a:r>
            <a:r>
              <a:rPr lang="en-US" sz="3200" u="none" strike="noStrike" cap="none" dirty="0">
                <a:solidFill>
                  <a:schemeClr val="lt1"/>
                </a:solidFill>
                <a:latin typeface="Arial" charset="0"/>
                <a:ea typeface="Arial" charset="0"/>
                <a:cs typeface="Arial" charset="0"/>
                <a:sym typeface="Cabin"/>
              </a:rPr>
              <a:t>')</a:t>
            </a:r>
          </a:p>
        </p:txBody>
      </p:sp>
      <p:sp>
        <p:nvSpPr>
          <p:cNvPr id="58" name="Shape 418">
            <a:extLst>
              <a:ext uri="{FF2B5EF4-FFF2-40B4-BE49-F238E27FC236}">
                <a16:creationId xmlns:a16="http://schemas.microsoft.com/office/drawing/2014/main" id="{A8796876-FBB1-402C-B754-A525A682A67C}"/>
              </a:ext>
            </a:extLst>
          </p:cNvPr>
          <p:cNvSpPr txBox="1"/>
          <p:nvPr/>
        </p:nvSpPr>
        <p:spPr>
          <a:xfrm>
            <a:off x="1109119" y="3549412"/>
            <a:ext cx="5269276" cy="4009665"/>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FFFF"/>
                </a:solidFill>
                <a:latin typeface="Courier"/>
                <a:ea typeface="Courier"/>
                <a:cs typeface="Courier"/>
                <a:sym typeface="Courier New"/>
              </a:rPr>
              <a:t>x = 4</a:t>
            </a:r>
          </a:p>
          <a:p>
            <a:pPr marL="0" marR="0" lvl="0" indent="0" algn="ctr" rtl="0">
              <a:lnSpc>
                <a:spcPct val="100000"/>
              </a:lnSpc>
              <a:spcBef>
                <a:spcPts val="0"/>
              </a:spcBef>
              <a:spcAft>
                <a:spcPts val="0"/>
              </a:spcAft>
              <a:buNone/>
            </a:pPr>
            <a:endParaRPr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if x &gt; 2 :</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    print('</a:t>
            </a:r>
            <a:r>
              <a:rPr lang="el-GR" sz="3000" i="0" u="none" strike="noStrike" cap="none" dirty="0">
                <a:solidFill>
                  <a:srgbClr val="00FF00"/>
                </a:solidFill>
                <a:latin typeface="Courier"/>
                <a:ea typeface="Courier"/>
                <a:cs typeface="Courier"/>
                <a:sym typeface="Courier New"/>
              </a:rPr>
              <a:t>Μεγαλύτερο</a:t>
            </a:r>
            <a:r>
              <a:rPr lang="en-US" sz="3000"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9900"/>
                </a:solidFill>
                <a:latin typeface="Courier"/>
                <a:ea typeface="Courier"/>
                <a:cs typeface="Courier"/>
                <a:sym typeface="Courier New"/>
              </a:rPr>
              <a:t>else :</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9900"/>
                </a:solidFill>
                <a:latin typeface="Courier"/>
                <a:ea typeface="Courier"/>
                <a:cs typeface="Courier"/>
                <a:sym typeface="Courier New"/>
              </a:rPr>
              <a:t>    print('</a:t>
            </a:r>
            <a:r>
              <a:rPr lang="el-GR" sz="3000" i="0" u="none" strike="noStrike" cap="none" dirty="0">
                <a:solidFill>
                  <a:srgbClr val="FF9900"/>
                </a:solidFill>
                <a:latin typeface="Courier"/>
                <a:ea typeface="Courier"/>
                <a:cs typeface="Courier"/>
                <a:sym typeface="Courier New"/>
              </a:rPr>
              <a:t>Μικρότερο</a:t>
            </a:r>
            <a:r>
              <a:rPr lang="en-US" sz="3000" i="0" u="none" strike="noStrike" cap="none" dirty="0">
                <a:solidFill>
                  <a:srgbClr val="FF9900"/>
                </a:solidFill>
                <a:latin typeface="Courier"/>
                <a:ea typeface="Courier"/>
                <a:cs typeface="Courier"/>
                <a:sym typeface="Courier New"/>
              </a:rPr>
              <a:t>')</a:t>
            </a:r>
          </a:p>
          <a:p>
            <a:pPr marL="0" marR="0" lvl="0" indent="0" algn="ctr" rtl="0">
              <a:lnSpc>
                <a:spcPct val="100000"/>
              </a:lnSpc>
              <a:spcBef>
                <a:spcPts val="0"/>
              </a:spcBef>
              <a:spcAft>
                <a:spcPts val="0"/>
              </a:spcAft>
              <a:buNone/>
            </a:pPr>
            <a:endParaRPr lang="en-US" sz="3000" i="0" u="none" strike="noStrike" cap="none" dirty="0">
              <a:solidFill>
                <a:srgbClr val="00FFFF"/>
              </a:solidFill>
              <a:latin typeface="Courier"/>
              <a:ea typeface="Courier"/>
              <a:cs typeface="Courier"/>
              <a:sym typeface="Courier New"/>
            </a:endParaRP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00FFFF"/>
                </a:solidFill>
                <a:latin typeface="Courier"/>
                <a:ea typeface="Courier"/>
                <a:cs typeface="Courier"/>
                <a:sym typeface="Courier New"/>
              </a:rPr>
              <a:t>print('</a:t>
            </a:r>
            <a:r>
              <a:rPr lang="el-GR" sz="3000" i="0" u="none" strike="noStrike" cap="none" dirty="0">
                <a:solidFill>
                  <a:srgbClr val="00FFFF"/>
                </a:solidFill>
                <a:latin typeface="Courier"/>
                <a:ea typeface="Courier"/>
                <a:cs typeface="Courier"/>
                <a:sym typeface="Courier New"/>
              </a:rPr>
              <a:t>Τέλος</a:t>
            </a:r>
            <a:r>
              <a:rPr lang="en-US" sz="3000" i="0" u="none" strike="noStrike" cap="none" dirty="0">
                <a:solidFill>
                  <a:srgbClr val="00FFFF"/>
                </a:solidFill>
                <a:latin typeface="Courier"/>
                <a:ea typeface="Courier"/>
                <a:cs typeface="Courier"/>
                <a:sym typeface="Courier New"/>
              </a:rPr>
              <a:t>')</a:t>
            </a:r>
          </a:p>
        </p:txBody>
      </p:sp>
    </p:spTree>
    <p:extLst>
      <p:ext uri="{BB962C8B-B14F-4D97-AF65-F5344CB8AC3E}">
        <p14:creationId xmlns:p14="http://schemas.microsoft.com/office/powerpoint/2010/main" val="898307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7200" dirty="0">
                <a:solidFill>
                  <a:srgbClr val="FFD966"/>
                </a:solidFill>
              </a:rPr>
              <a:t>Περισσότερες Δομές Επιλογής</a:t>
            </a:r>
            <a:r>
              <a:rPr lang="is-IS" sz="7200" dirty="0">
                <a:solidFill>
                  <a:srgbClr val="FFD966"/>
                </a:solidFill>
              </a:rPr>
              <a:t>…</a:t>
            </a:r>
            <a:endParaRPr lang="en-US" sz="7200" dirty="0">
              <a:solidFill>
                <a:srgbClr val="FFD966"/>
              </a:solidFill>
            </a:endParaRPr>
          </a:p>
        </p:txBody>
      </p:sp>
    </p:spTree>
    <p:extLst>
      <p:ext uri="{BB962C8B-B14F-4D97-AF65-F5344CB8AC3E}">
        <p14:creationId xmlns:p14="http://schemas.microsoft.com/office/powerpoint/2010/main" val="873316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xfrm>
            <a:off x="1155700" y="745588"/>
            <a:ext cx="5759363"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Πολλαπλών Επιλογών</a:t>
            </a:r>
            <a:endParaRPr lang="en-US" sz="7600" u="none" strike="noStrike" cap="none" dirty="0">
              <a:solidFill>
                <a:srgbClr val="FFD966"/>
              </a:solidFill>
              <a:latin typeface="Arial" charset="0"/>
              <a:ea typeface="Arial" charset="0"/>
              <a:cs typeface="Arial" charset="0"/>
              <a:sym typeface="Cabin"/>
            </a:endParaRPr>
          </a:p>
        </p:txBody>
      </p:sp>
      <p:sp>
        <p:nvSpPr>
          <p:cNvPr id="466" name="Shape 466"/>
          <p:cNvSpPr txBox="1"/>
          <p:nvPr/>
        </p:nvSpPr>
        <p:spPr>
          <a:xfrm>
            <a:off x="1023921" y="2933700"/>
            <a:ext cx="5102699" cy="4457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endParaRPr lang="en-US" sz="3000" b="1"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00FF00"/>
                </a:solidFill>
                <a:latin typeface="Courier"/>
                <a:ea typeface="Courier"/>
                <a:cs typeface="Courier"/>
                <a:sym typeface="Courier New"/>
              </a:rPr>
              <a:t>if</a:t>
            </a:r>
            <a:r>
              <a:rPr lang="en-US" sz="3000" i="0" u="none" strike="noStrike" cap="none" dirty="0">
                <a:solidFill>
                  <a:schemeClr val="lt1"/>
                </a:solidFill>
                <a:latin typeface="Courier"/>
                <a:ea typeface="Courier"/>
                <a:cs typeface="Courier"/>
                <a:sym typeface="Courier New"/>
              </a:rPr>
              <a:t> x &lt; 2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dirty="0">
                <a:solidFill>
                  <a:schemeClr val="lt1"/>
                </a:solidFill>
                <a:latin typeface="Courier"/>
                <a:ea typeface="Courier"/>
                <a:cs typeface="Courier"/>
                <a:sym typeface="Courier New"/>
              </a:rPr>
              <a:t>μικρό</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00FF00"/>
                </a:solidFill>
                <a:latin typeface="Courier"/>
                <a:ea typeface="Courier"/>
                <a:cs typeface="Courier"/>
                <a:sym typeface="Courier New"/>
              </a:rPr>
              <a:t>elif</a:t>
            </a:r>
            <a:r>
              <a:rPr lang="en-US" sz="3000" i="0" u="none" strike="noStrike" cap="none" dirty="0">
                <a:solidFill>
                  <a:schemeClr val="lt1"/>
                </a:solidFill>
                <a:latin typeface="Courier"/>
                <a:ea typeface="Courier"/>
                <a:cs typeface="Courier"/>
                <a:sym typeface="Courier New"/>
              </a:rPr>
              <a:t> x &lt; 10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dirty="0">
                <a:solidFill>
                  <a:schemeClr val="lt1"/>
                </a:solidFill>
                <a:latin typeface="Courier"/>
                <a:ea typeface="Courier"/>
                <a:cs typeface="Courier"/>
                <a:sym typeface="Courier New"/>
              </a:rPr>
              <a:t>Μεσαίο</a:t>
            </a:r>
            <a:r>
              <a:rPr lang="en-US" sz="3000"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00FF00"/>
                </a:solidFill>
                <a:latin typeface="Courier"/>
                <a:ea typeface="Courier"/>
                <a:cs typeface="Courier"/>
                <a:sym typeface="Courier New"/>
              </a:rPr>
              <a:t>else</a:t>
            </a:r>
            <a:r>
              <a:rPr lang="en-US" sz="3000" i="0" u="none" strike="noStrike" cap="none" dirty="0">
                <a:solidFill>
                  <a:schemeClr val="lt1"/>
                </a:solidFill>
                <a:latin typeface="Courier"/>
                <a:ea typeface="Courier"/>
                <a:cs typeface="Courier"/>
                <a:sym typeface="Courier New"/>
              </a:rPr>
              <a:t>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chemeClr val="lt1"/>
                </a:solidFill>
                <a:latin typeface="Courier"/>
                <a:ea typeface="Courier"/>
                <a:cs typeface="Courier"/>
                <a:sym typeface="Courier New"/>
              </a:rPr>
              <a:t>ΜΕΓΑΛΟ</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lvl="0">
              <a:buClr>
                <a:srgbClr val="FFFF00"/>
              </a:buClr>
              <a:buSzPct val="25000"/>
            </a:pPr>
            <a:r>
              <a:rPr lang="en-US" sz="3000" i="0" u="none" strike="noStrike" cap="none" dirty="0">
                <a:solidFill>
                  <a:srgbClr val="00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chemeClr val="lt1"/>
                </a:solidFill>
                <a:latin typeface="Courier"/>
                <a:ea typeface="Courier"/>
                <a:cs typeface="Courier"/>
                <a:sym typeface="Courier New"/>
              </a:rPr>
              <a:t>Τέλος</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p:txBody>
      </p:sp>
      <p:sp>
        <p:nvSpPr>
          <p:cNvPr id="467" name="Shape 467"/>
          <p:cNvSpPr/>
          <p:nvPr/>
        </p:nvSpPr>
        <p:spPr>
          <a:xfrm>
            <a:off x="7796412" y="2286710"/>
            <a:ext cx="3139423" cy="1300743"/>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2</a:t>
            </a:r>
          </a:p>
        </p:txBody>
      </p:sp>
      <p:sp>
        <p:nvSpPr>
          <p:cNvPr id="468" name="Shape 468"/>
          <p:cNvSpPr txBox="1"/>
          <p:nvPr/>
        </p:nvSpPr>
        <p:spPr>
          <a:xfrm>
            <a:off x="11552613" y="2376410"/>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dirty="0">
                <a:solidFill>
                  <a:schemeClr val="lt1"/>
                </a:solidFill>
                <a:latin typeface="Arial" charset="0"/>
                <a:ea typeface="Arial" charset="0"/>
                <a:cs typeface="Arial" charset="0"/>
                <a:sym typeface="Cabin"/>
              </a:rPr>
              <a:t>μικρό</a:t>
            </a:r>
            <a:r>
              <a:rPr lang="en-US" sz="3200" u="none" strike="noStrike" cap="none" dirty="0">
                <a:solidFill>
                  <a:schemeClr val="lt1"/>
                </a:solidFill>
                <a:latin typeface="Arial" charset="0"/>
                <a:ea typeface="Arial" charset="0"/>
                <a:cs typeface="Arial" charset="0"/>
                <a:sym typeface="Cabin"/>
              </a:rPr>
              <a:t>')</a:t>
            </a:r>
          </a:p>
        </p:txBody>
      </p:sp>
      <p:cxnSp>
        <p:nvCxnSpPr>
          <p:cNvPr id="469" name="Shape 469"/>
          <p:cNvCxnSpPr/>
          <p:nvPr/>
        </p:nvCxnSpPr>
        <p:spPr>
          <a:xfrm rot="10800000">
            <a:off x="10986368" y="2939840"/>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70" name="Shape 470"/>
          <p:cNvCxnSpPr/>
          <p:nvPr/>
        </p:nvCxnSpPr>
        <p:spPr>
          <a:xfrm rot="10800000" flipH="1">
            <a:off x="9427836" y="6893651"/>
            <a:ext cx="5728196" cy="91113"/>
          </a:xfrm>
          <a:prstGeom prst="straightConnector1">
            <a:avLst/>
          </a:prstGeom>
          <a:noFill/>
          <a:ln w="63500" cap="rnd" cmpd="sng">
            <a:solidFill>
              <a:srgbClr val="00FF00"/>
            </a:solidFill>
            <a:prstDash val="solid"/>
            <a:miter/>
            <a:headEnd type="stealth" w="med" len="med"/>
            <a:tailEnd type="none" w="med" len="med"/>
          </a:ln>
        </p:spPr>
      </p:cxnSp>
      <p:sp>
        <p:nvSpPr>
          <p:cNvPr id="471" name="Shape 471"/>
          <p:cNvSpPr txBox="1"/>
          <p:nvPr/>
        </p:nvSpPr>
        <p:spPr>
          <a:xfrm>
            <a:off x="10389312" y="2202616"/>
            <a:ext cx="695265"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472" name="Shape 472"/>
          <p:cNvSpPr txBox="1"/>
          <p:nvPr/>
        </p:nvSpPr>
        <p:spPr>
          <a:xfrm>
            <a:off x="8478974" y="3503271"/>
            <a:ext cx="65721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473" name="Shape 473"/>
          <p:cNvCxnSpPr/>
          <p:nvPr/>
        </p:nvCxnSpPr>
        <p:spPr>
          <a:xfrm rot="10800000">
            <a:off x="15139225" y="2955278"/>
            <a:ext cx="33637" cy="3955201"/>
          </a:xfrm>
          <a:prstGeom prst="straightConnector1">
            <a:avLst/>
          </a:prstGeom>
          <a:noFill/>
          <a:ln w="63500" cap="rnd" cmpd="sng">
            <a:solidFill>
              <a:srgbClr val="00FF00"/>
            </a:solidFill>
            <a:prstDash val="solid"/>
            <a:miter/>
            <a:headEnd type="none" w="med" len="med"/>
            <a:tailEnd type="none" w="med" len="med"/>
          </a:ln>
        </p:spPr>
      </p:cxnSp>
      <p:cxnSp>
        <p:nvCxnSpPr>
          <p:cNvPr id="474" name="Shape 474"/>
          <p:cNvCxnSpPr/>
          <p:nvPr/>
        </p:nvCxnSpPr>
        <p:spPr>
          <a:xfrm rot="10800000">
            <a:off x="9378748" y="1716348"/>
            <a:ext cx="4237" cy="606802"/>
          </a:xfrm>
          <a:prstGeom prst="straightConnector1">
            <a:avLst/>
          </a:prstGeom>
          <a:noFill/>
          <a:ln w="63500" cap="rnd" cmpd="sng">
            <a:solidFill>
              <a:srgbClr val="00FF00"/>
            </a:solidFill>
            <a:prstDash val="solid"/>
            <a:miter/>
            <a:headEnd type="stealth" w="med" len="med"/>
            <a:tailEnd type="none" w="med" len="med"/>
          </a:ln>
        </p:spPr>
      </p:cxnSp>
      <p:cxnSp>
        <p:nvCxnSpPr>
          <p:cNvPr id="475" name="Shape 475"/>
          <p:cNvCxnSpPr/>
          <p:nvPr/>
        </p:nvCxnSpPr>
        <p:spPr>
          <a:xfrm rot="10800000" flipH="1">
            <a:off x="9382986" y="6743717"/>
            <a:ext cx="16686" cy="658714"/>
          </a:xfrm>
          <a:prstGeom prst="straightConnector1">
            <a:avLst/>
          </a:prstGeom>
          <a:noFill/>
          <a:ln w="63500" cap="rnd" cmpd="sng">
            <a:solidFill>
              <a:srgbClr val="00FF00"/>
            </a:solidFill>
            <a:prstDash val="solid"/>
            <a:miter/>
            <a:headEnd type="stealth" w="med" len="med"/>
            <a:tailEnd type="none" w="med" len="med"/>
          </a:ln>
        </p:spPr>
      </p:cxnSp>
      <p:sp>
        <p:nvSpPr>
          <p:cNvPr id="476" name="Shape 476"/>
          <p:cNvSpPr txBox="1"/>
          <p:nvPr/>
        </p:nvSpPr>
        <p:spPr>
          <a:xfrm>
            <a:off x="7807624" y="7377204"/>
            <a:ext cx="3061023" cy="8520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l-GR" sz="3300" u="none" strike="noStrike" cap="none" dirty="0">
                <a:solidFill>
                  <a:schemeClr val="lt1"/>
                </a:solidFill>
                <a:latin typeface="Arial" charset="0"/>
                <a:ea typeface="Arial" charset="0"/>
                <a:cs typeface="Arial" charset="0"/>
                <a:sym typeface="Cabin"/>
              </a:rPr>
              <a:t>Τέλος</a:t>
            </a:r>
            <a:r>
              <a:rPr lang="en-US" sz="3300" u="none" strike="noStrike" cap="none" dirty="0">
                <a:solidFill>
                  <a:schemeClr val="lt1"/>
                </a:solidFill>
                <a:latin typeface="Arial" charset="0"/>
                <a:ea typeface="Arial" charset="0"/>
                <a:cs typeface="Arial" charset="0"/>
                <a:sym typeface="Cabin"/>
              </a:rPr>
              <a:t>')</a:t>
            </a:r>
          </a:p>
        </p:txBody>
      </p:sp>
      <p:sp>
        <p:nvSpPr>
          <p:cNvPr id="477" name="Shape 477"/>
          <p:cNvSpPr/>
          <p:nvPr/>
        </p:nvSpPr>
        <p:spPr>
          <a:xfrm>
            <a:off x="7785199" y="4002229"/>
            <a:ext cx="3139423" cy="1300743"/>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10</a:t>
            </a:r>
          </a:p>
        </p:txBody>
      </p:sp>
      <p:sp>
        <p:nvSpPr>
          <p:cNvPr id="478" name="Shape 478"/>
          <p:cNvSpPr txBox="1"/>
          <p:nvPr/>
        </p:nvSpPr>
        <p:spPr>
          <a:xfrm>
            <a:off x="11541401" y="4091929"/>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Μεσαίο</a:t>
            </a:r>
            <a:r>
              <a:rPr lang="en-US" sz="3200" u="none" strike="noStrike" cap="none" dirty="0">
                <a:solidFill>
                  <a:schemeClr val="lt1"/>
                </a:solidFill>
                <a:latin typeface="Arial" charset="0"/>
                <a:ea typeface="Arial" charset="0"/>
                <a:cs typeface="Arial" charset="0"/>
                <a:sym typeface="Cabin"/>
              </a:rPr>
              <a:t>')</a:t>
            </a:r>
          </a:p>
        </p:txBody>
      </p:sp>
      <p:cxnSp>
        <p:nvCxnSpPr>
          <p:cNvPr id="479" name="Shape 479"/>
          <p:cNvCxnSpPr/>
          <p:nvPr/>
        </p:nvCxnSpPr>
        <p:spPr>
          <a:xfrm rot="10800000">
            <a:off x="10975155" y="4655359"/>
            <a:ext cx="528401" cy="0"/>
          </a:xfrm>
          <a:prstGeom prst="straightConnector1">
            <a:avLst/>
          </a:prstGeom>
          <a:noFill/>
          <a:ln w="63500" cap="rnd" cmpd="sng">
            <a:solidFill>
              <a:srgbClr val="00FF00"/>
            </a:solidFill>
            <a:prstDash val="solid"/>
            <a:miter/>
            <a:headEnd type="stealth" w="med" len="med"/>
            <a:tailEnd type="none" w="med" len="med"/>
          </a:ln>
        </p:spPr>
      </p:cxnSp>
      <p:sp>
        <p:nvSpPr>
          <p:cNvPr id="480" name="Shape 480"/>
          <p:cNvSpPr txBox="1"/>
          <p:nvPr/>
        </p:nvSpPr>
        <p:spPr>
          <a:xfrm>
            <a:off x="10523862" y="3974197"/>
            <a:ext cx="77306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cxnSp>
        <p:nvCxnSpPr>
          <p:cNvPr id="481" name="Shape 481"/>
          <p:cNvCxnSpPr/>
          <p:nvPr/>
        </p:nvCxnSpPr>
        <p:spPr>
          <a:xfrm rot="10800000">
            <a:off x="14652870" y="2939840"/>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2" name="Shape 482"/>
          <p:cNvCxnSpPr/>
          <p:nvPr/>
        </p:nvCxnSpPr>
        <p:spPr>
          <a:xfrm rot="10800000">
            <a:off x="14619232" y="4644147"/>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3" name="Shape 483"/>
          <p:cNvCxnSpPr/>
          <p:nvPr/>
        </p:nvCxnSpPr>
        <p:spPr>
          <a:xfrm rot="10800000">
            <a:off x="9338212" y="3578833"/>
            <a:ext cx="1324" cy="497678"/>
          </a:xfrm>
          <a:prstGeom prst="straightConnector1">
            <a:avLst/>
          </a:prstGeom>
          <a:noFill/>
          <a:ln w="63500" cap="rnd" cmpd="sng">
            <a:solidFill>
              <a:srgbClr val="00FF00"/>
            </a:solidFill>
            <a:prstDash val="solid"/>
            <a:miter/>
            <a:headEnd type="stealth" w="med" len="med"/>
            <a:tailEnd type="none" w="med" len="med"/>
          </a:ln>
        </p:spPr>
      </p:cxnSp>
      <p:sp>
        <p:nvSpPr>
          <p:cNvPr id="484" name="Shape 484"/>
          <p:cNvSpPr txBox="1"/>
          <p:nvPr/>
        </p:nvSpPr>
        <p:spPr>
          <a:xfrm>
            <a:off x="7818837" y="5616835"/>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ΜΕΓΑΛΟ</a:t>
            </a:r>
            <a:r>
              <a:rPr lang="en-US" sz="3200" u="none" strike="noStrike" cap="none" dirty="0">
                <a:solidFill>
                  <a:schemeClr val="lt1"/>
                </a:solidFill>
                <a:latin typeface="Arial" charset="0"/>
                <a:ea typeface="Arial" charset="0"/>
                <a:cs typeface="Arial" charset="0"/>
                <a:sym typeface="Cabin"/>
              </a:rPr>
              <a:t>')</a:t>
            </a:r>
          </a:p>
        </p:txBody>
      </p:sp>
      <p:cxnSp>
        <p:nvCxnSpPr>
          <p:cNvPr id="485" name="Shape 485"/>
          <p:cNvCxnSpPr/>
          <p:nvPr/>
        </p:nvCxnSpPr>
        <p:spPr>
          <a:xfrm rot="10800000" flipH="1">
            <a:off x="9384387" y="5295942"/>
            <a:ext cx="4237" cy="361538"/>
          </a:xfrm>
          <a:prstGeom prst="straightConnector1">
            <a:avLst/>
          </a:prstGeom>
          <a:noFill/>
          <a:ln w="63500" cap="rnd" cmpd="sng">
            <a:solidFill>
              <a:srgbClr val="00FF00"/>
            </a:solidFill>
            <a:prstDash val="solid"/>
            <a:miter/>
            <a:headEnd type="stealth" w="med" len="med"/>
            <a:tailEnd type="none" w="med" len="med"/>
          </a:ln>
        </p:spPr>
      </p:cxnSp>
      <p:sp>
        <p:nvSpPr>
          <p:cNvPr id="486" name="Shape 486"/>
          <p:cNvSpPr txBox="1"/>
          <p:nvPr/>
        </p:nvSpPr>
        <p:spPr>
          <a:xfrm>
            <a:off x="8320923" y="5073027"/>
            <a:ext cx="635863"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xfrm>
            <a:off x="1155700" y="745588"/>
            <a:ext cx="5759363"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Πολλαπλών Επιλογών</a:t>
            </a:r>
            <a:endParaRPr lang="en-US" sz="7600" u="none" strike="noStrike" cap="none" dirty="0">
              <a:solidFill>
                <a:srgbClr val="FFD966"/>
              </a:solidFill>
              <a:latin typeface="Arial" charset="0"/>
              <a:ea typeface="Arial" charset="0"/>
              <a:cs typeface="Arial" charset="0"/>
              <a:sym typeface="Cabin"/>
            </a:endParaRPr>
          </a:p>
        </p:txBody>
      </p:sp>
      <p:sp>
        <p:nvSpPr>
          <p:cNvPr id="466" name="Shape 466"/>
          <p:cNvSpPr txBox="1"/>
          <p:nvPr/>
        </p:nvSpPr>
        <p:spPr>
          <a:xfrm>
            <a:off x="1023921" y="2933700"/>
            <a:ext cx="5102699" cy="4457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chemeClr val="bg1"/>
                </a:solidFill>
                <a:latin typeface="Courier"/>
                <a:ea typeface="Courier"/>
                <a:cs typeface="Courier"/>
                <a:sym typeface="Courier New"/>
              </a:rPr>
              <a:t>x = 0 </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C000"/>
                </a:solidFill>
                <a:latin typeface="Courier"/>
                <a:ea typeface="Courier"/>
                <a:cs typeface="Courier"/>
                <a:sym typeface="Courier New"/>
              </a:rPr>
              <a:t>if x &lt; 2 :</a:t>
            </a:r>
          </a:p>
          <a:p>
            <a:pPr lvl="0">
              <a:buClr>
                <a:schemeClr val="lt1"/>
              </a:buClr>
              <a:buSzPct val="25000"/>
            </a:pPr>
            <a:r>
              <a:rPr lang="en-US" sz="3000" i="0" u="none" strike="noStrike" cap="none" dirty="0">
                <a:solidFill>
                  <a:srgbClr val="FFC000"/>
                </a:solidFill>
                <a:latin typeface="Courier"/>
                <a:ea typeface="Courier"/>
                <a:cs typeface="Courier"/>
                <a:sym typeface="Courier New"/>
              </a:rPr>
              <a:t>    print('</a:t>
            </a:r>
            <a:r>
              <a:rPr lang="el-GR" sz="3000" dirty="0">
                <a:solidFill>
                  <a:srgbClr val="FFC000"/>
                </a:solidFill>
                <a:latin typeface="Courier"/>
                <a:ea typeface="Courier"/>
                <a:cs typeface="Courier"/>
                <a:sym typeface="Courier New"/>
              </a:rPr>
              <a:t>μικρό</a:t>
            </a:r>
            <a:r>
              <a:rPr lang="en-US" sz="3000" i="0" u="none" strike="noStrike" cap="none" dirty="0">
                <a:solidFill>
                  <a:srgbClr val="FFC000"/>
                </a:solidFill>
                <a:latin typeface="Courier"/>
                <a:ea typeface="Courier"/>
                <a:cs typeface="Courier"/>
                <a:sym typeface="Courier New"/>
              </a:rPr>
              <a:t>'</a:t>
            </a:r>
            <a:r>
              <a:rPr lang="en-US" sz="3000" dirty="0">
                <a:solidFill>
                  <a:srgbClr val="FFC000"/>
                </a:solidFill>
                <a:latin typeface="Courier"/>
                <a:ea typeface="Courier"/>
                <a:cs typeface="Courier"/>
                <a:sym typeface="Courier New"/>
              </a:rPr>
              <a:t>)</a:t>
            </a:r>
            <a:endParaRPr lang="en-US" sz="3000" i="0" u="none" strike="noStrike" cap="none" dirty="0">
              <a:solidFill>
                <a:srgbClr val="FFC0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00FF00"/>
                </a:solidFill>
                <a:latin typeface="Courier"/>
                <a:ea typeface="Courier"/>
                <a:cs typeface="Courier"/>
                <a:sym typeface="Courier New"/>
              </a:rPr>
              <a:t>elif</a:t>
            </a:r>
            <a:r>
              <a:rPr lang="en-US" sz="3000" i="0" u="none" strike="noStrike" cap="none" dirty="0">
                <a:solidFill>
                  <a:schemeClr val="lt1"/>
                </a:solidFill>
                <a:latin typeface="Courier"/>
                <a:ea typeface="Courier"/>
                <a:cs typeface="Courier"/>
                <a:sym typeface="Courier New"/>
              </a:rPr>
              <a:t> x &lt; 10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a:t>
            </a:r>
            <a:r>
              <a:rPr lang="el-GR" sz="3000" dirty="0">
                <a:solidFill>
                  <a:schemeClr val="lt1"/>
                </a:solidFill>
                <a:latin typeface="Courier"/>
                <a:ea typeface="Courier"/>
                <a:cs typeface="Courier"/>
                <a:sym typeface="Courier New"/>
              </a:rPr>
              <a:t>Μεσαίο</a:t>
            </a:r>
            <a:r>
              <a:rPr lang="en-US" sz="3000"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00FF00"/>
                </a:solidFill>
                <a:latin typeface="Courier"/>
                <a:ea typeface="Courier"/>
                <a:cs typeface="Courier"/>
                <a:sym typeface="Courier New"/>
              </a:rPr>
              <a:t>else</a:t>
            </a:r>
            <a:r>
              <a:rPr lang="en-US" sz="3000" i="0" u="none" strike="noStrike" cap="none" dirty="0">
                <a:solidFill>
                  <a:schemeClr val="lt1"/>
                </a:solidFill>
                <a:latin typeface="Courier"/>
                <a:ea typeface="Courier"/>
                <a:cs typeface="Courier"/>
                <a:sym typeface="Courier New"/>
              </a:rPr>
              <a:t>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a:t>
            </a:r>
            <a:r>
              <a:rPr lang="el-GR" sz="3000" i="0" u="none" strike="noStrike" cap="none" dirty="0">
                <a:solidFill>
                  <a:schemeClr val="lt1"/>
                </a:solidFill>
                <a:latin typeface="Courier"/>
                <a:ea typeface="Courier"/>
                <a:cs typeface="Courier"/>
                <a:sym typeface="Courier New"/>
              </a:rPr>
              <a:t>ΜΕΓΑΛΟ</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lvl="0">
              <a:buClr>
                <a:srgbClr val="FFFF00"/>
              </a:buClr>
              <a:buSzPct val="25000"/>
            </a:pPr>
            <a:r>
              <a:rPr lang="en-US" sz="3000" i="0" u="none" strike="noStrike" cap="none" dirty="0">
                <a:solidFill>
                  <a:srgbClr val="FFC000"/>
                </a:solidFill>
                <a:latin typeface="Courier"/>
                <a:ea typeface="Courier"/>
                <a:cs typeface="Courier"/>
                <a:sym typeface="Courier New"/>
              </a:rPr>
              <a:t>print</a:t>
            </a:r>
            <a:r>
              <a:rPr lang="en-US" sz="3000" dirty="0">
                <a:solidFill>
                  <a:srgbClr val="FFC000"/>
                </a:solidFill>
                <a:latin typeface="Courier"/>
                <a:ea typeface="Courier"/>
                <a:cs typeface="Courier"/>
                <a:sym typeface="Courier New"/>
              </a:rPr>
              <a:t>(</a:t>
            </a:r>
            <a:r>
              <a:rPr lang="en-US" sz="3000" i="0" u="none" strike="noStrike" cap="none" dirty="0">
                <a:solidFill>
                  <a:srgbClr val="FFC000"/>
                </a:solidFill>
                <a:latin typeface="Courier"/>
                <a:ea typeface="Courier"/>
                <a:cs typeface="Courier"/>
                <a:sym typeface="Courier New"/>
              </a:rPr>
              <a:t>'</a:t>
            </a:r>
            <a:r>
              <a:rPr lang="el-GR" sz="3000" i="0" u="none" strike="noStrike" cap="none" dirty="0">
                <a:solidFill>
                  <a:srgbClr val="FFC000"/>
                </a:solidFill>
                <a:latin typeface="Courier"/>
                <a:ea typeface="Courier"/>
                <a:cs typeface="Courier"/>
                <a:sym typeface="Courier New"/>
              </a:rPr>
              <a:t>Τέλος</a:t>
            </a:r>
            <a:r>
              <a:rPr lang="en-US" sz="3000" i="0" u="none" strike="noStrike" cap="none" dirty="0">
                <a:solidFill>
                  <a:srgbClr val="FFC000"/>
                </a:solidFill>
                <a:latin typeface="Courier"/>
                <a:ea typeface="Courier"/>
                <a:cs typeface="Courier"/>
                <a:sym typeface="Courier New"/>
              </a:rPr>
              <a:t>'</a:t>
            </a:r>
            <a:r>
              <a:rPr lang="en-US" sz="3000" dirty="0">
                <a:solidFill>
                  <a:srgbClr val="FFC000"/>
                </a:solidFill>
                <a:latin typeface="Courier"/>
                <a:ea typeface="Courier"/>
                <a:cs typeface="Courier"/>
                <a:sym typeface="Courier New"/>
              </a:rPr>
              <a:t>)</a:t>
            </a:r>
            <a:endParaRPr lang="en-US" sz="3000" i="0" u="none" strike="noStrike" cap="none" dirty="0">
              <a:solidFill>
                <a:srgbClr val="FFC000"/>
              </a:solidFill>
              <a:latin typeface="Courier"/>
              <a:ea typeface="Courier"/>
              <a:cs typeface="Courier"/>
              <a:sym typeface="Courier New"/>
            </a:endParaRPr>
          </a:p>
        </p:txBody>
      </p:sp>
      <p:sp>
        <p:nvSpPr>
          <p:cNvPr id="467" name="Shape 467"/>
          <p:cNvSpPr/>
          <p:nvPr/>
        </p:nvSpPr>
        <p:spPr>
          <a:xfrm>
            <a:off x="7794315" y="2283417"/>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2</a:t>
            </a:r>
          </a:p>
        </p:txBody>
      </p:sp>
      <p:sp>
        <p:nvSpPr>
          <p:cNvPr id="468" name="Shape 468"/>
          <p:cNvSpPr txBox="1"/>
          <p:nvPr/>
        </p:nvSpPr>
        <p:spPr>
          <a:xfrm>
            <a:off x="11550516" y="2373117"/>
            <a:ext cx="3061023" cy="11211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dirty="0">
                <a:solidFill>
                  <a:schemeClr val="lt1"/>
                </a:solidFill>
                <a:latin typeface="Arial" charset="0"/>
                <a:ea typeface="Arial" charset="0"/>
                <a:cs typeface="Arial" charset="0"/>
                <a:sym typeface="Cabin"/>
              </a:rPr>
              <a:t>μικρό</a:t>
            </a:r>
            <a:r>
              <a:rPr lang="en-US" sz="3200" u="none" strike="noStrike" cap="none" dirty="0">
                <a:solidFill>
                  <a:schemeClr val="lt1"/>
                </a:solidFill>
                <a:latin typeface="Arial" charset="0"/>
                <a:ea typeface="Arial" charset="0"/>
                <a:cs typeface="Arial" charset="0"/>
                <a:sym typeface="Cabin"/>
              </a:rPr>
              <a:t>')</a:t>
            </a:r>
          </a:p>
        </p:txBody>
      </p:sp>
      <p:cxnSp>
        <p:nvCxnSpPr>
          <p:cNvPr id="469" name="Shape 469"/>
          <p:cNvCxnSpPr/>
          <p:nvPr/>
        </p:nvCxnSpPr>
        <p:spPr>
          <a:xfrm rot="10800000">
            <a:off x="10984271" y="2936547"/>
            <a:ext cx="528401" cy="0"/>
          </a:xfrm>
          <a:prstGeom prst="straightConnector1">
            <a:avLst/>
          </a:prstGeom>
          <a:noFill/>
          <a:ln w="63500" cap="rnd" cmpd="sng">
            <a:solidFill>
              <a:srgbClr val="FFC000"/>
            </a:solidFill>
            <a:prstDash val="solid"/>
            <a:miter/>
            <a:headEnd type="stealth" w="med" len="med"/>
            <a:tailEnd type="none" w="med" len="med"/>
          </a:ln>
        </p:spPr>
      </p:cxnSp>
      <p:cxnSp>
        <p:nvCxnSpPr>
          <p:cNvPr id="470" name="Shape 470"/>
          <p:cNvCxnSpPr/>
          <p:nvPr/>
        </p:nvCxnSpPr>
        <p:spPr>
          <a:xfrm rot="10800000" flipH="1">
            <a:off x="9425739" y="6890358"/>
            <a:ext cx="5728196" cy="91113"/>
          </a:xfrm>
          <a:prstGeom prst="straightConnector1">
            <a:avLst/>
          </a:prstGeom>
          <a:noFill/>
          <a:ln w="63500" cap="rnd" cmpd="sng">
            <a:solidFill>
              <a:srgbClr val="FFC000"/>
            </a:solidFill>
            <a:prstDash val="solid"/>
            <a:miter/>
            <a:headEnd type="stealth" w="med" len="med"/>
            <a:tailEnd type="none" w="med" len="med"/>
          </a:ln>
        </p:spPr>
      </p:cxnSp>
      <p:sp>
        <p:nvSpPr>
          <p:cNvPr id="471" name="Shape 471"/>
          <p:cNvSpPr txBox="1"/>
          <p:nvPr/>
        </p:nvSpPr>
        <p:spPr>
          <a:xfrm>
            <a:off x="10387215" y="2199323"/>
            <a:ext cx="695265"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472" name="Shape 472"/>
          <p:cNvSpPr txBox="1"/>
          <p:nvPr/>
        </p:nvSpPr>
        <p:spPr>
          <a:xfrm>
            <a:off x="8476877" y="3499978"/>
            <a:ext cx="65721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473" name="Shape 473"/>
          <p:cNvCxnSpPr/>
          <p:nvPr/>
        </p:nvCxnSpPr>
        <p:spPr>
          <a:xfrm rot="10800000">
            <a:off x="15137128" y="2951985"/>
            <a:ext cx="33637" cy="3955201"/>
          </a:xfrm>
          <a:prstGeom prst="straightConnector1">
            <a:avLst/>
          </a:prstGeom>
          <a:noFill/>
          <a:ln w="63500" cap="rnd" cmpd="sng">
            <a:solidFill>
              <a:srgbClr val="FFC000"/>
            </a:solidFill>
            <a:prstDash val="solid"/>
            <a:miter/>
            <a:headEnd type="none" w="med" len="med"/>
            <a:tailEnd type="none" w="med" len="med"/>
          </a:ln>
        </p:spPr>
      </p:cxnSp>
      <p:cxnSp>
        <p:nvCxnSpPr>
          <p:cNvPr id="474" name="Shape 474"/>
          <p:cNvCxnSpPr/>
          <p:nvPr/>
        </p:nvCxnSpPr>
        <p:spPr>
          <a:xfrm rot="10800000">
            <a:off x="9376651" y="1713055"/>
            <a:ext cx="4237" cy="606802"/>
          </a:xfrm>
          <a:prstGeom prst="straightConnector1">
            <a:avLst/>
          </a:prstGeom>
          <a:noFill/>
          <a:ln w="63500" cap="rnd" cmpd="sng">
            <a:solidFill>
              <a:srgbClr val="00FF00"/>
            </a:solidFill>
            <a:prstDash val="solid"/>
            <a:miter/>
            <a:headEnd type="stealth" w="med" len="med"/>
            <a:tailEnd type="none" w="med" len="med"/>
          </a:ln>
        </p:spPr>
      </p:cxnSp>
      <p:cxnSp>
        <p:nvCxnSpPr>
          <p:cNvPr id="475" name="Shape 475"/>
          <p:cNvCxnSpPr/>
          <p:nvPr/>
        </p:nvCxnSpPr>
        <p:spPr>
          <a:xfrm rot="10800000" flipH="1">
            <a:off x="9380889" y="6740424"/>
            <a:ext cx="16686" cy="658714"/>
          </a:xfrm>
          <a:prstGeom prst="straightConnector1">
            <a:avLst/>
          </a:prstGeom>
          <a:noFill/>
          <a:ln w="63500" cap="rnd" cmpd="sng">
            <a:solidFill>
              <a:srgbClr val="00FF00"/>
            </a:solidFill>
            <a:prstDash val="solid"/>
            <a:miter/>
            <a:headEnd type="stealth" w="med" len="med"/>
            <a:tailEnd type="none" w="med" len="med"/>
          </a:ln>
        </p:spPr>
      </p:cxnSp>
      <p:sp>
        <p:nvSpPr>
          <p:cNvPr id="476" name="Shape 476"/>
          <p:cNvSpPr txBox="1"/>
          <p:nvPr/>
        </p:nvSpPr>
        <p:spPr>
          <a:xfrm>
            <a:off x="7805527" y="7373911"/>
            <a:ext cx="3061023" cy="8520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l-GR" sz="3300" u="none" strike="noStrike" cap="none" dirty="0">
                <a:solidFill>
                  <a:schemeClr val="lt1"/>
                </a:solidFill>
                <a:latin typeface="Arial" charset="0"/>
                <a:ea typeface="Arial" charset="0"/>
                <a:cs typeface="Arial" charset="0"/>
                <a:sym typeface="Cabin"/>
              </a:rPr>
              <a:t>Τέλος</a:t>
            </a:r>
            <a:r>
              <a:rPr lang="en-US" sz="3300" u="none" strike="noStrike" cap="none" dirty="0">
                <a:solidFill>
                  <a:schemeClr val="lt1"/>
                </a:solidFill>
                <a:latin typeface="Arial" charset="0"/>
                <a:ea typeface="Arial" charset="0"/>
                <a:cs typeface="Arial" charset="0"/>
                <a:sym typeface="Cabin"/>
              </a:rPr>
              <a:t>')</a:t>
            </a:r>
          </a:p>
        </p:txBody>
      </p:sp>
      <p:sp>
        <p:nvSpPr>
          <p:cNvPr id="477" name="Shape 477"/>
          <p:cNvSpPr/>
          <p:nvPr/>
        </p:nvSpPr>
        <p:spPr>
          <a:xfrm>
            <a:off x="7783102" y="3998936"/>
            <a:ext cx="3139423" cy="1300743"/>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10</a:t>
            </a:r>
          </a:p>
        </p:txBody>
      </p:sp>
      <p:sp>
        <p:nvSpPr>
          <p:cNvPr id="478" name="Shape 478"/>
          <p:cNvSpPr txBox="1"/>
          <p:nvPr/>
        </p:nvSpPr>
        <p:spPr>
          <a:xfrm>
            <a:off x="11539304" y="4088636"/>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Μεσαίο</a:t>
            </a:r>
            <a:r>
              <a:rPr lang="en-US" sz="3200" u="none" strike="noStrike" cap="none" dirty="0">
                <a:solidFill>
                  <a:schemeClr val="lt1"/>
                </a:solidFill>
                <a:latin typeface="Arial" charset="0"/>
                <a:ea typeface="Arial" charset="0"/>
                <a:cs typeface="Arial" charset="0"/>
                <a:sym typeface="Cabin"/>
              </a:rPr>
              <a:t>')</a:t>
            </a:r>
          </a:p>
        </p:txBody>
      </p:sp>
      <p:cxnSp>
        <p:nvCxnSpPr>
          <p:cNvPr id="479" name="Shape 479"/>
          <p:cNvCxnSpPr/>
          <p:nvPr/>
        </p:nvCxnSpPr>
        <p:spPr>
          <a:xfrm rot="10800000">
            <a:off x="10973058" y="4652066"/>
            <a:ext cx="528401" cy="0"/>
          </a:xfrm>
          <a:prstGeom prst="straightConnector1">
            <a:avLst/>
          </a:prstGeom>
          <a:noFill/>
          <a:ln w="63500" cap="rnd" cmpd="sng">
            <a:solidFill>
              <a:srgbClr val="00FF00"/>
            </a:solidFill>
            <a:prstDash val="solid"/>
            <a:miter/>
            <a:headEnd type="stealth" w="med" len="med"/>
            <a:tailEnd type="none" w="med" len="med"/>
          </a:ln>
        </p:spPr>
      </p:cxnSp>
      <p:sp>
        <p:nvSpPr>
          <p:cNvPr id="480" name="Shape 480"/>
          <p:cNvSpPr txBox="1"/>
          <p:nvPr/>
        </p:nvSpPr>
        <p:spPr>
          <a:xfrm>
            <a:off x="10521765" y="3970904"/>
            <a:ext cx="77306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cxnSp>
        <p:nvCxnSpPr>
          <p:cNvPr id="481" name="Shape 481"/>
          <p:cNvCxnSpPr/>
          <p:nvPr/>
        </p:nvCxnSpPr>
        <p:spPr>
          <a:xfrm rot="10800000">
            <a:off x="14650773" y="2936547"/>
            <a:ext cx="528401" cy="0"/>
          </a:xfrm>
          <a:prstGeom prst="straightConnector1">
            <a:avLst/>
          </a:prstGeom>
          <a:noFill/>
          <a:ln w="63500" cap="rnd" cmpd="sng">
            <a:solidFill>
              <a:srgbClr val="FFC000"/>
            </a:solidFill>
            <a:prstDash val="solid"/>
            <a:miter/>
            <a:headEnd type="stealth" w="med" len="med"/>
            <a:tailEnd type="none" w="med" len="med"/>
          </a:ln>
        </p:spPr>
      </p:cxnSp>
      <p:cxnSp>
        <p:nvCxnSpPr>
          <p:cNvPr id="482" name="Shape 482"/>
          <p:cNvCxnSpPr/>
          <p:nvPr/>
        </p:nvCxnSpPr>
        <p:spPr>
          <a:xfrm rot="10800000">
            <a:off x="14617135" y="4640854"/>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3" name="Shape 483"/>
          <p:cNvCxnSpPr/>
          <p:nvPr/>
        </p:nvCxnSpPr>
        <p:spPr>
          <a:xfrm rot="10800000">
            <a:off x="9336115" y="3575540"/>
            <a:ext cx="1324" cy="497678"/>
          </a:xfrm>
          <a:prstGeom prst="straightConnector1">
            <a:avLst/>
          </a:prstGeom>
          <a:noFill/>
          <a:ln w="63500" cap="rnd" cmpd="sng">
            <a:solidFill>
              <a:srgbClr val="00FF00"/>
            </a:solidFill>
            <a:prstDash val="solid"/>
            <a:miter/>
            <a:headEnd type="stealth" w="med" len="med"/>
            <a:tailEnd type="none" w="med" len="med"/>
          </a:ln>
        </p:spPr>
      </p:cxnSp>
      <p:sp>
        <p:nvSpPr>
          <p:cNvPr id="484" name="Shape 484"/>
          <p:cNvSpPr txBox="1"/>
          <p:nvPr/>
        </p:nvSpPr>
        <p:spPr>
          <a:xfrm>
            <a:off x="7816740" y="5613542"/>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ΜΕΓΑΛΟ</a:t>
            </a:r>
            <a:r>
              <a:rPr lang="en-US" sz="3200" u="none" strike="noStrike" cap="none" dirty="0">
                <a:solidFill>
                  <a:schemeClr val="lt1"/>
                </a:solidFill>
                <a:latin typeface="Arial" charset="0"/>
                <a:ea typeface="Arial" charset="0"/>
                <a:cs typeface="Arial" charset="0"/>
                <a:sym typeface="Cabin"/>
              </a:rPr>
              <a:t>')</a:t>
            </a:r>
          </a:p>
        </p:txBody>
      </p:sp>
      <p:cxnSp>
        <p:nvCxnSpPr>
          <p:cNvPr id="485" name="Shape 485"/>
          <p:cNvCxnSpPr/>
          <p:nvPr/>
        </p:nvCxnSpPr>
        <p:spPr>
          <a:xfrm rot="10800000" flipH="1">
            <a:off x="9382290" y="5292649"/>
            <a:ext cx="4237" cy="361538"/>
          </a:xfrm>
          <a:prstGeom prst="straightConnector1">
            <a:avLst/>
          </a:prstGeom>
          <a:noFill/>
          <a:ln w="63500" cap="rnd" cmpd="sng">
            <a:solidFill>
              <a:srgbClr val="00FF00"/>
            </a:solidFill>
            <a:prstDash val="solid"/>
            <a:miter/>
            <a:headEnd type="stealth" w="med" len="med"/>
            <a:tailEnd type="none" w="med" len="med"/>
          </a:ln>
        </p:spPr>
      </p:cxnSp>
      <p:sp>
        <p:nvSpPr>
          <p:cNvPr id="486" name="Shape 486"/>
          <p:cNvSpPr txBox="1"/>
          <p:nvPr/>
        </p:nvSpPr>
        <p:spPr>
          <a:xfrm>
            <a:off x="8233837" y="5069734"/>
            <a:ext cx="72085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sp>
        <p:nvSpPr>
          <p:cNvPr id="24" name="Shape 501"/>
          <p:cNvSpPr txBox="1"/>
          <p:nvPr/>
        </p:nvSpPr>
        <p:spPr>
          <a:xfrm>
            <a:off x="7602488" y="972862"/>
            <a:ext cx="3467099" cy="691062"/>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600" dirty="0">
                <a:solidFill>
                  <a:srgbClr val="FFFFFF"/>
                </a:solidFill>
                <a:latin typeface="Arial" charset="0"/>
                <a:ea typeface="Arial" charset="0"/>
                <a:cs typeface="Arial" charset="0"/>
                <a:sym typeface="Cabin"/>
              </a:rPr>
              <a:t>x</a:t>
            </a:r>
            <a:r>
              <a:rPr lang="en-US" sz="3600" u="none" strike="noStrike" cap="none" dirty="0">
                <a:solidFill>
                  <a:srgbClr val="FFFFFF"/>
                </a:solidFill>
                <a:latin typeface="Arial" charset="0"/>
                <a:ea typeface="Arial" charset="0"/>
                <a:cs typeface="Arial" charset="0"/>
                <a:sym typeface="Cabin"/>
              </a:rPr>
              <a:t> = 0</a:t>
            </a:r>
          </a:p>
        </p:txBody>
      </p:sp>
    </p:spTree>
    <p:extLst>
      <p:ext uri="{BB962C8B-B14F-4D97-AF65-F5344CB8AC3E}">
        <p14:creationId xmlns:p14="http://schemas.microsoft.com/office/powerpoint/2010/main" val="657155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xfrm>
            <a:off x="1155700" y="745588"/>
            <a:ext cx="5759363"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Πολλαπλών Επιλογών</a:t>
            </a:r>
            <a:endParaRPr lang="en-US" sz="7600" u="none" strike="noStrike" cap="none" dirty="0">
              <a:solidFill>
                <a:srgbClr val="FFD966"/>
              </a:solidFill>
              <a:latin typeface="Arial" charset="0"/>
              <a:ea typeface="Arial" charset="0"/>
              <a:cs typeface="Arial" charset="0"/>
              <a:sym typeface="Cabin"/>
            </a:endParaRPr>
          </a:p>
        </p:txBody>
      </p:sp>
      <p:sp>
        <p:nvSpPr>
          <p:cNvPr id="466" name="Shape 466"/>
          <p:cNvSpPr txBox="1"/>
          <p:nvPr/>
        </p:nvSpPr>
        <p:spPr>
          <a:xfrm>
            <a:off x="1023921" y="2933700"/>
            <a:ext cx="5102699" cy="4457700"/>
          </a:xfrm>
          <a:prstGeom prst="rect">
            <a:avLst/>
          </a:prstGeom>
          <a:noFill/>
          <a:ln>
            <a:noFill/>
          </a:ln>
        </p:spPr>
        <p:txBody>
          <a:bodyPr lIns="0" tIns="0" rIns="0" bIns="0" anchor="ctr" anchorCtr="0">
            <a:noAutofit/>
          </a:bodyPr>
          <a:lstStyle/>
          <a:p>
            <a:pPr>
              <a:buClr>
                <a:srgbClr val="FFFF00"/>
              </a:buClr>
              <a:buSzPct val="25000"/>
            </a:pPr>
            <a:r>
              <a:rPr lang="en-US" sz="3000" dirty="0">
                <a:solidFill>
                  <a:schemeClr val="bg1"/>
                </a:solidFill>
                <a:latin typeface="Courier"/>
                <a:ea typeface="Courier"/>
                <a:cs typeface="Courier"/>
                <a:sym typeface="Courier New"/>
              </a:rPr>
              <a:t>x = 5 </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C000"/>
                </a:solidFill>
                <a:latin typeface="Courier"/>
                <a:ea typeface="Courier"/>
                <a:cs typeface="Courier"/>
                <a:sym typeface="Courier New"/>
              </a:rPr>
              <a:t>if x &lt; 2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a:t>
            </a:r>
            <a:r>
              <a:rPr lang="el-GR" sz="3000" dirty="0">
                <a:solidFill>
                  <a:schemeClr val="lt1"/>
                </a:solidFill>
                <a:latin typeface="Courier"/>
                <a:ea typeface="Courier"/>
                <a:cs typeface="Courier"/>
                <a:sym typeface="Courier New"/>
              </a:rPr>
              <a:t>μικρό</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C000"/>
                </a:solidFill>
                <a:latin typeface="Courier"/>
                <a:ea typeface="Courier"/>
                <a:cs typeface="Courier"/>
                <a:sym typeface="Courier New"/>
              </a:rPr>
              <a:t>elif</a:t>
            </a:r>
            <a:r>
              <a:rPr lang="en-US" sz="3000" i="0" u="none" strike="noStrike" cap="none" dirty="0">
                <a:solidFill>
                  <a:srgbClr val="FFC000"/>
                </a:solidFill>
                <a:latin typeface="Courier"/>
                <a:ea typeface="Courier"/>
                <a:cs typeface="Courier"/>
                <a:sym typeface="Courier New"/>
              </a:rPr>
              <a:t> x &lt; 10 :</a:t>
            </a:r>
          </a:p>
          <a:p>
            <a:pPr lvl="0">
              <a:buClr>
                <a:schemeClr val="lt1"/>
              </a:buClr>
              <a:buSzPct val="25000"/>
            </a:pPr>
            <a:r>
              <a:rPr lang="en-US" sz="3000" i="0" u="none" strike="noStrike" cap="none" dirty="0">
                <a:solidFill>
                  <a:srgbClr val="FFC000"/>
                </a:solidFill>
                <a:latin typeface="Courier"/>
                <a:ea typeface="Courier"/>
                <a:cs typeface="Courier"/>
                <a:sym typeface="Courier New"/>
              </a:rPr>
              <a:t>    print(</a:t>
            </a:r>
            <a:r>
              <a:rPr lang="en-US" sz="3000" dirty="0">
                <a:solidFill>
                  <a:srgbClr val="FFC000"/>
                </a:solidFill>
                <a:latin typeface="Courier"/>
                <a:ea typeface="Courier"/>
                <a:cs typeface="Courier"/>
                <a:sym typeface="Courier New"/>
              </a:rPr>
              <a:t>'</a:t>
            </a:r>
            <a:r>
              <a:rPr lang="el-GR" sz="3000" dirty="0">
                <a:solidFill>
                  <a:srgbClr val="FFC000"/>
                </a:solidFill>
                <a:latin typeface="Courier"/>
                <a:ea typeface="Courier"/>
                <a:cs typeface="Courier"/>
                <a:sym typeface="Courier New"/>
              </a:rPr>
              <a:t>Μεσαίο</a:t>
            </a:r>
            <a:r>
              <a:rPr lang="en-US" sz="3000" dirty="0">
                <a:solidFill>
                  <a:srgbClr val="FFC000"/>
                </a:solidFill>
                <a:latin typeface="Courier"/>
                <a:ea typeface="Courier"/>
                <a:cs typeface="Courier"/>
                <a:sym typeface="Courier New"/>
              </a:rPr>
              <a:t>')</a:t>
            </a:r>
            <a:endParaRPr lang="en-US" sz="3000" i="0" u="none" strike="noStrike" cap="none" dirty="0">
              <a:solidFill>
                <a:srgbClr val="FFC0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00FF00"/>
                </a:solidFill>
                <a:latin typeface="Courier"/>
                <a:ea typeface="Courier"/>
                <a:cs typeface="Courier"/>
                <a:sym typeface="Courier New"/>
              </a:rPr>
              <a:t>else</a:t>
            </a:r>
            <a:r>
              <a:rPr lang="en-US" sz="3000" i="0" u="none" strike="noStrike" cap="none" dirty="0">
                <a:solidFill>
                  <a:schemeClr val="lt1"/>
                </a:solidFill>
                <a:latin typeface="Courier"/>
                <a:ea typeface="Courier"/>
                <a:cs typeface="Courier"/>
                <a:sym typeface="Courier New"/>
              </a:rPr>
              <a:t>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a:t>
            </a:r>
            <a:r>
              <a:rPr lang="el-GR" sz="3000" i="0" u="none" strike="noStrike" cap="none" dirty="0">
                <a:solidFill>
                  <a:schemeClr val="lt1"/>
                </a:solidFill>
                <a:latin typeface="Courier"/>
                <a:ea typeface="Courier"/>
                <a:cs typeface="Courier"/>
                <a:sym typeface="Courier New"/>
              </a:rPr>
              <a:t>ΜΕΓΑΛΟ</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lvl="0">
              <a:buClr>
                <a:srgbClr val="FFFF00"/>
              </a:buClr>
              <a:buSzPct val="25000"/>
            </a:pPr>
            <a:r>
              <a:rPr lang="en-US" sz="3000" i="0" u="none" strike="noStrike" cap="none" dirty="0">
                <a:solidFill>
                  <a:srgbClr val="FFC000"/>
                </a:solidFill>
                <a:latin typeface="Courier"/>
                <a:ea typeface="Courier"/>
                <a:cs typeface="Courier"/>
                <a:sym typeface="Courier New"/>
              </a:rPr>
              <a:t>print</a:t>
            </a:r>
            <a:r>
              <a:rPr lang="en-US" sz="3000" dirty="0">
                <a:solidFill>
                  <a:srgbClr val="FFC000"/>
                </a:solidFill>
                <a:latin typeface="Courier"/>
                <a:ea typeface="Courier"/>
                <a:cs typeface="Courier"/>
                <a:sym typeface="Courier New"/>
              </a:rPr>
              <a:t>(</a:t>
            </a:r>
            <a:r>
              <a:rPr lang="en-US" sz="3000" i="0" u="none" strike="noStrike" cap="none" dirty="0">
                <a:solidFill>
                  <a:srgbClr val="FFC000"/>
                </a:solidFill>
                <a:latin typeface="Courier"/>
                <a:ea typeface="Courier"/>
                <a:cs typeface="Courier"/>
                <a:sym typeface="Courier New"/>
              </a:rPr>
              <a:t>'</a:t>
            </a:r>
            <a:r>
              <a:rPr lang="el-GR" sz="3000" i="0" u="none" strike="noStrike" cap="none" dirty="0">
                <a:solidFill>
                  <a:srgbClr val="FFC000"/>
                </a:solidFill>
                <a:latin typeface="Courier"/>
                <a:ea typeface="Courier"/>
                <a:cs typeface="Courier"/>
                <a:sym typeface="Courier New"/>
              </a:rPr>
              <a:t>Τέλος</a:t>
            </a:r>
            <a:r>
              <a:rPr lang="en-US" sz="3000" i="0" u="none" strike="noStrike" cap="none" dirty="0">
                <a:solidFill>
                  <a:srgbClr val="FFC000"/>
                </a:solidFill>
                <a:latin typeface="Courier"/>
                <a:ea typeface="Courier"/>
                <a:cs typeface="Courier"/>
                <a:sym typeface="Courier New"/>
              </a:rPr>
              <a:t>'</a:t>
            </a:r>
            <a:r>
              <a:rPr lang="en-US" sz="3000" dirty="0">
                <a:solidFill>
                  <a:srgbClr val="FFC000"/>
                </a:solidFill>
                <a:latin typeface="Courier"/>
                <a:ea typeface="Courier"/>
                <a:cs typeface="Courier"/>
                <a:sym typeface="Courier New"/>
              </a:rPr>
              <a:t>)</a:t>
            </a:r>
            <a:endParaRPr lang="en-US" sz="3000" i="0" u="none" strike="noStrike" cap="none" dirty="0">
              <a:solidFill>
                <a:srgbClr val="FFC000"/>
              </a:solidFill>
              <a:latin typeface="Courier"/>
              <a:ea typeface="Courier"/>
              <a:cs typeface="Courier"/>
              <a:sym typeface="Courier New"/>
            </a:endParaRPr>
          </a:p>
        </p:txBody>
      </p:sp>
      <p:sp>
        <p:nvSpPr>
          <p:cNvPr id="467" name="Shape 467"/>
          <p:cNvSpPr/>
          <p:nvPr/>
        </p:nvSpPr>
        <p:spPr>
          <a:xfrm>
            <a:off x="7788036" y="2276842"/>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2</a:t>
            </a:r>
          </a:p>
        </p:txBody>
      </p:sp>
      <p:sp>
        <p:nvSpPr>
          <p:cNvPr id="468" name="Shape 468"/>
          <p:cNvSpPr txBox="1"/>
          <p:nvPr/>
        </p:nvSpPr>
        <p:spPr>
          <a:xfrm>
            <a:off x="11544237" y="2366542"/>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dirty="0">
                <a:solidFill>
                  <a:schemeClr val="lt1"/>
                </a:solidFill>
                <a:latin typeface="Arial" charset="0"/>
                <a:ea typeface="Arial" charset="0"/>
                <a:cs typeface="Arial" charset="0"/>
                <a:sym typeface="Cabin"/>
              </a:rPr>
              <a:t>μικρό</a:t>
            </a:r>
            <a:r>
              <a:rPr lang="en-US" sz="3200" u="none" strike="noStrike" cap="none" dirty="0">
                <a:solidFill>
                  <a:schemeClr val="lt1"/>
                </a:solidFill>
                <a:latin typeface="Arial" charset="0"/>
                <a:ea typeface="Arial" charset="0"/>
                <a:cs typeface="Arial" charset="0"/>
                <a:sym typeface="Cabin"/>
              </a:rPr>
              <a:t>')</a:t>
            </a:r>
          </a:p>
        </p:txBody>
      </p:sp>
      <p:cxnSp>
        <p:nvCxnSpPr>
          <p:cNvPr id="469" name="Shape 469"/>
          <p:cNvCxnSpPr/>
          <p:nvPr/>
        </p:nvCxnSpPr>
        <p:spPr>
          <a:xfrm rot="10800000">
            <a:off x="10977992" y="2929972"/>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70" name="Shape 470"/>
          <p:cNvCxnSpPr/>
          <p:nvPr/>
        </p:nvCxnSpPr>
        <p:spPr>
          <a:xfrm rot="10800000" flipH="1">
            <a:off x="9419460" y="6883783"/>
            <a:ext cx="5728196" cy="91113"/>
          </a:xfrm>
          <a:prstGeom prst="straightConnector1">
            <a:avLst/>
          </a:prstGeom>
          <a:noFill/>
          <a:ln w="63500" cap="rnd" cmpd="sng">
            <a:solidFill>
              <a:srgbClr val="FFC000"/>
            </a:solidFill>
            <a:prstDash val="solid"/>
            <a:miter/>
            <a:headEnd type="stealth" w="med" len="med"/>
            <a:tailEnd type="none" w="med" len="med"/>
          </a:ln>
        </p:spPr>
      </p:cxnSp>
      <p:sp>
        <p:nvSpPr>
          <p:cNvPr id="471" name="Shape 471"/>
          <p:cNvSpPr txBox="1"/>
          <p:nvPr/>
        </p:nvSpPr>
        <p:spPr>
          <a:xfrm>
            <a:off x="10380936" y="2192748"/>
            <a:ext cx="695265"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472" name="Shape 472"/>
          <p:cNvSpPr txBox="1"/>
          <p:nvPr/>
        </p:nvSpPr>
        <p:spPr>
          <a:xfrm>
            <a:off x="8360229" y="3493403"/>
            <a:ext cx="767581"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473" name="Shape 473"/>
          <p:cNvCxnSpPr/>
          <p:nvPr/>
        </p:nvCxnSpPr>
        <p:spPr>
          <a:xfrm rot="10800000">
            <a:off x="15130849" y="2945410"/>
            <a:ext cx="33637" cy="3955201"/>
          </a:xfrm>
          <a:prstGeom prst="straightConnector1">
            <a:avLst/>
          </a:prstGeom>
          <a:noFill/>
          <a:ln w="63500" cap="rnd" cmpd="sng">
            <a:solidFill>
              <a:srgbClr val="FFC000"/>
            </a:solidFill>
            <a:prstDash val="solid"/>
            <a:miter/>
            <a:headEnd type="none" w="med" len="med"/>
            <a:tailEnd type="none" w="med" len="med"/>
          </a:ln>
        </p:spPr>
      </p:cxnSp>
      <p:cxnSp>
        <p:nvCxnSpPr>
          <p:cNvPr id="474" name="Shape 474"/>
          <p:cNvCxnSpPr/>
          <p:nvPr/>
        </p:nvCxnSpPr>
        <p:spPr>
          <a:xfrm rot="10800000">
            <a:off x="9370372" y="1706480"/>
            <a:ext cx="4237" cy="606802"/>
          </a:xfrm>
          <a:prstGeom prst="straightConnector1">
            <a:avLst/>
          </a:prstGeom>
          <a:noFill/>
          <a:ln w="63500" cap="rnd" cmpd="sng">
            <a:solidFill>
              <a:srgbClr val="FFC000"/>
            </a:solidFill>
            <a:prstDash val="solid"/>
            <a:miter/>
            <a:headEnd type="stealth" w="med" len="med"/>
            <a:tailEnd type="none" w="med" len="med"/>
          </a:ln>
        </p:spPr>
      </p:cxnSp>
      <p:cxnSp>
        <p:nvCxnSpPr>
          <p:cNvPr id="475" name="Shape 475"/>
          <p:cNvCxnSpPr/>
          <p:nvPr/>
        </p:nvCxnSpPr>
        <p:spPr>
          <a:xfrm rot="10800000" flipH="1">
            <a:off x="9374610" y="6733849"/>
            <a:ext cx="16686" cy="658714"/>
          </a:xfrm>
          <a:prstGeom prst="straightConnector1">
            <a:avLst/>
          </a:prstGeom>
          <a:noFill/>
          <a:ln w="63500" cap="rnd" cmpd="sng">
            <a:solidFill>
              <a:srgbClr val="00FF00"/>
            </a:solidFill>
            <a:prstDash val="solid"/>
            <a:miter/>
            <a:headEnd type="stealth" w="med" len="med"/>
            <a:tailEnd type="none" w="med" len="med"/>
          </a:ln>
        </p:spPr>
      </p:cxnSp>
      <p:sp>
        <p:nvSpPr>
          <p:cNvPr id="476" name="Shape 476"/>
          <p:cNvSpPr txBox="1"/>
          <p:nvPr/>
        </p:nvSpPr>
        <p:spPr>
          <a:xfrm>
            <a:off x="7799248" y="7367336"/>
            <a:ext cx="3061023" cy="8520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l-GR" sz="3300" u="none" strike="noStrike" cap="none" dirty="0">
                <a:solidFill>
                  <a:schemeClr val="lt1"/>
                </a:solidFill>
                <a:latin typeface="Arial" charset="0"/>
                <a:ea typeface="Arial" charset="0"/>
                <a:cs typeface="Arial" charset="0"/>
                <a:sym typeface="Cabin"/>
              </a:rPr>
              <a:t>Τέλος</a:t>
            </a:r>
            <a:r>
              <a:rPr lang="en-US" sz="3300" u="none" strike="noStrike" cap="none" dirty="0">
                <a:solidFill>
                  <a:schemeClr val="lt1"/>
                </a:solidFill>
                <a:latin typeface="Arial" charset="0"/>
                <a:ea typeface="Arial" charset="0"/>
                <a:cs typeface="Arial" charset="0"/>
                <a:sym typeface="Cabin"/>
              </a:rPr>
              <a:t>')</a:t>
            </a:r>
          </a:p>
        </p:txBody>
      </p:sp>
      <p:sp>
        <p:nvSpPr>
          <p:cNvPr id="477" name="Shape 477"/>
          <p:cNvSpPr/>
          <p:nvPr/>
        </p:nvSpPr>
        <p:spPr>
          <a:xfrm>
            <a:off x="7776823" y="3992361"/>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10</a:t>
            </a:r>
          </a:p>
        </p:txBody>
      </p:sp>
      <p:sp>
        <p:nvSpPr>
          <p:cNvPr id="478" name="Shape 478"/>
          <p:cNvSpPr txBox="1"/>
          <p:nvPr/>
        </p:nvSpPr>
        <p:spPr>
          <a:xfrm>
            <a:off x="11533025" y="4082061"/>
            <a:ext cx="3061023" cy="11211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Μεσαίο</a:t>
            </a:r>
            <a:r>
              <a:rPr lang="en-US" sz="3200" u="none" strike="noStrike" cap="none" dirty="0">
                <a:solidFill>
                  <a:schemeClr val="lt1"/>
                </a:solidFill>
                <a:latin typeface="Arial" charset="0"/>
                <a:ea typeface="Arial" charset="0"/>
                <a:cs typeface="Arial" charset="0"/>
                <a:sym typeface="Cabin"/>
              </a:rPr>
              <a:t>')</a:t>
            </a:r>
          </a:p>
        </p:txBody>
      </p:sp>
      <p:cxnSp>
        <p:nvCxnSpPr>
          <p:cNvPr id="479" name="Shape 479"/>
          <p:cNvCxnSpPr/>
          <p:nvPr/>
        </p:nvCxnSpPr>
        <p:spPr>
          <a:xfrm rot="10800000">
            <a:off x="10966779" y="4645491"/>
            <a:ext cx="528401" cy="0"/>
          </a:xfrm>
          <a:prstGeom prst="straightConnector1">
            <a:avLst/>
          </a:prstGeom>
          <a:noFill/>
          <a:ln w="63500" cap="rnd" cmpd="sng">
            <a:solidFill>
              <a:srgbClr val="FFC000"/>
            </a:solidFill>
            <a:prstDash val="solid"/>
            <a:miter/>
            <a:headEnd type="stealth" w="med" len="med"/>
            <a:tailEnd type="none" w="med" len="med"/>
          </a:ln>
        </p:spPr>
      </p:cxnSp>
      <p:sp>
        <p:nvSpPr>
          <p:cNvPr id="480" name="Shape 480"/>
          <p:cNvSpPr txBox="1"/>
          <p:nvPr/>
        </p:nvSpPr>
        <p:spPr>
          <a:xfrm>
            <a:off x="10515486" y="3964329"/>
            <a:ext cx="77306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cxnSp>
        <p:nvCxnSpPr>
          <p:cNvPr id="481" name="Shape 481"/>
          <p:cNvCxnSpPr/>
          <p:nvPr/>
        </p:nvCxnSpPr>
        <p:spPr>
          <a:xfrm rot="10800000">
            <a:off x="14644494" y="2929972"/>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2" name="Shape 482"/>
          <p:cNvCxnSpPr/>
          <p:nvPr/>
        </p:nvCxnSpPr>
        <p:spPr>
          <a:xfrm rot="10800000">
            <a:off x="14610856" y="4634279"/>
            <a:ext cx="528401" cy="0"/>
          </a:xfrm>
          <a:prstGeom prst="straightConnector1">
            <a:avLst/>
          </a:prstGeom>
          <a:noFill/>
          <a:ln w="63500" cap="rnd" cmpd="sng">
            <a:solidFill>
              <a:srgbClr val="FFC000"/>
            </a:solidFill>
            <a:prstDash val="solid"/>
            <a:miter/>
            <a:headEnd type="stealth" w="med" len="med"/>
            <a:tailEnd type="none" w="med" len="med"/>
          </a:ln>
        </p:spPr>
      </p:cxnSp>
      <p:cxnSp>
        <p:nvCxnSpPr>
          <p:cNvPr id="483" name="Shape 483"/>
          <p:cNvCxnSpPr/>
          <p:nvPr/>
        </p:nvCxnSpPr>
        <p:spPr>
          <a:xfrm rot="10800000">
            <a:off x="9329836" y="3568965"/>
            <a:ext cx="1324" cy="497678"/>
          </a:xfrm>
          <a:prstGeom prst="straightConnector1">
            <a:avLst/>
          </a:prstGeom>
          <a:noFill/>
          <a:ln w="63500" cap="rnd" cmpd="sng">
            <a:solidFill>
              <a:srgbClr val="FFC000"/>
            </a:solidFill>
            <a:prstDash val="solid"/>
            <a:miter/>
            <a:headEnd type="stealth" w="med" len="med"/>
            <a:tailEnd type="none" w="med" len="med"/>
          </a:ln>
        </p:spPr>
      </p:cxnSp>
      <p:sp>
        <p:nvSpPr>
          <p:cNvPr id="484" name="Shape 484"/>
          <p:cNvSpPr txBox="1"/>
          <p:nvPr/>
        </p:nvSpPr>
        <p:spPr>
          <a:xfrm>
            <a:off x="7810461" y="5606967"/>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ΜΕΓΑΛΟ</a:t>
            </a:r>
            <a:r>
              <a:rPr lang="en-US" sz="3200" u="none" strike="noStrike" cap="none" dirty="0">
                <a:solidFill>
                  <a:schemeClr val="lt1"/>
                </a:solidFill>
                <a:latin typeface="Arial" charset="0"/>
                <a:ea typeface="Arial" charset="0"/>
                <a:cs typeface="Arial" charset="0"/>
                <a:sym typeface="Cabin"/>
              </a:rPr>
              <a:t>')</a:t>
            </a:r>
          </a:p>
        </p:txBody>
      </p:sp>
      <p:cxnSp>
        <p:nvCxnSpPr>
          <p:cNvPr id="485" name="Shape 485"/>
          <p:cNvCxnSpPr/>
          <p:nvPr/>
        </p:nvCxnSpPr>
        <p:spPr>
          <a:xfrm rot="10800000" flipH="1">
            <a:off x="9376011" y="5286074"/>
            <a:ext cx="4237" cy="361538"/>
          </a:xfrm>
          <a:prstGeom prst="straightConnector1">
            <a:avLst/>
          </a:prstGeom>
          <a:noFill/>
          <a:ln w="63500" cap="rnd" cmpd="sng">
            <a:solidFill>
              <a:srgbClr val="00FF00"/>
            </a:solidFill>
            <a:prstDash val="solid"/>
            <a:miter/>
            <a:headEnd type="stealth" w="med" len="med"/>
            <a:tailEnd type="none" w="med" len="med"/>
          </a:ln>
        </p:spPr>
      </p:cxnSp>
      <p:sp>
        <p:nvSpPr>
          <p:cNvPr id="486" name="Shape 486"/>
          <p:cNvSpPr txBox="1"/>
          <p:nvPr/>
        </p:nvSpPr>
        <p:spPr>
          <a:xfrm>
            <a:off x="8252588" y="5063159"/>
            <a:ext cx="69582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sp>
        <p:nvSpPr>
          <p:cNvPr id="24" name="Shape 501"/>
          <p:cNvSpPr txBox="1"/>
          <p:nvPr/>
        </p:nvSpPr>
        <p:spPr>
          <a:xfrm>
            <a:off x="7596209" y="966287"/>
            <a:ext cx="3467099" cy="691062"/>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600" dirty="0">
                <a:solidFill>
                  <a:srgbClr val="FFFFFF"/>
                </a:solidFill>
                <a:latin typeface="Arial" charset="0"/>
                <a:ea typeface="Arial" charset="0"/>
                <a:cs typeface="Arial" charset="0"/>
                <a:sym typeface="Cabin"/>
              </a:rPr>
              <a:t>x</a:t>
            </a:r>
            <a:r>
              <a:rPr lang="en-US" sz="3600" u="none" strike="noStrike" cap="none" dirty="0">
                <a:solidFill>
                  <a:srgbClr val="FFFFFF"/>
                </a:solidFill>
                <a:latin typeface="Arial" charset="0"/>
                <a:ea typeface="Arial" charset="0"/>
                <a:cs typeface="Arial" charset="0"/>
                <a:sym typeface="Cabin"/>
              </a:rPr>
              <a:t> = 5</a:t>
            </a:r>
          </a:p>
        </p:txBody>
      </p:sp>
    </p:spTree>
    <p:extLst>
      <p:ext uri="{BB962C8B-B14F-4D97-AF65-F5344CB8AC3E}">
        <p14:creationId xmlns:p14="http://schemas.microsoft.com/office/powerpoint/2010/main" val="689330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xfrm>
            <a:off x="1155700" y="745588"/>
            <a:ext cx="5759363"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Πολλαπλών Επιλογών</a:t>
            </a:r>
            <a:endParaRPr lang="en-US" sz="7600" u="none" strike="noStrike" cap="none" dirty="0">
              <a:solidFill>
                <a:srgbClr val="FFD966"/>
              </a:solidFill>
              <a:latin typeface="Arial" charset="0"/>
              <a:ea typeface="Arial" charset="0"/>
              <a:cs typeface="Arial" charset="0"/>
              <a:sym typeface="Cabin"/>
            </a:endParaRPr>
          </a:p>
        </p:txBody>
      </p:sp>
      <p:sp>
        <p:nvSpPr>
          <p:cNvPr id="466" name="Shape 466"/>
          <p:cNvSpPr txBox="1"/>
          <p:nvPr/>
        </p:nvSpPr>
        <p:spPr>
          <a:xfrm>
            <a:off x="1033161" y="2935664"/>
            <a:ext cx="5102699" cy="4457700"/>
          </a:xfrm>
          <a:prstGeom prst="rect">
            <a:avLst/>
          </a:prstGeom>
          <a:noFill/>
          <a:ln>
            <a:noFill/>
          </a:ln>
        </p:spPr>
        <p:txBody>
          <a:bodyPr lIns="0" tIns="0" rIns="0" bIns="0" anchor="ctr" anchorCtr="0">
            <a:noAutofit/>
          </a:bodyPr>
          <a:lstStyle/>
          <a:p>
            <a:pPr>
              <a:buClr>
                <a:srgbClr val="FFFF00"/>
              </a:buClr>
              <a:buSzPct val="25000"/>
            </a:pPr>
            <a:r>
              <a:rPr lang="en-US" sz="3000" dirty="0">
                <a:solidFill>
                  <a:schemeClr val="bg1"/>
                </a:solidFill>
                <a:latin typeface="Courier"/>
                <a:ea typeface="Courier"/>
                <a:cs typeface="Courier"/>
                <a:sym typeface="Courier New"/>
              </a:rPr>
              <a:t>x = 20</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C000"/>
                </a:solidFill>
                <a:latin typeface="Courier"/>
                <a:ea typeface="Courier"/>
                <a:cs typeface="Courier"/>
                <a:sym typeface="Courier New"/>
              </a:rPr>
              <a:t>if x &lt; 2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a:t>
            </a:r>
            <a:r>
              <a:rPr lang="el-GR" sz="3000" dirty="0">
                <a:solidFill>
                  <a:schemeClr val="lt1"/>
                </a:solidFill>
                <a:latin typeface="Courier"/>
                <a:ea typeface="Courier"/>
                <a:cs typeface="Courier"/>
                <a:sym typeface="Courier New"/>
              </a:rPr>
              <a:t>μικρό</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C000"/>
                </a:solidFill>
                <a:latin typeface="Courier"/>
                <a:ea typeface="Courier"/>
                <a:cs typeface="Courier"/>
                <a:sym typeface="Courier New"/>
              </a:rPr>
              <a:t>elif</a:t>
            </a:r>
            <a:r>
              <a:rPr lang="en-US" sz="3000" i="0" u="none" strike="noStrike" cap="none" dirty="0">
                <a:solidFill>
                  <a:srgbClr val="FFC000"/>
                </a:solidFill>
                <a:latin typeface="Courier"/>
                <a:ea typeface="Courier"/>
                <a:cs typeface="Courier"/>
                <a:sym typeface="Courier New"/>
              </a:rPr>
              <a:t> x &lt; 10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a:t>
            </a:r>
            <a:r>
              <a:rPr lang="el-GR" sz="3000" dirty="0">
                <a:solidFill>
                  <a:schemeClr val="lt1"/>
                </a:solidFill>
                <a:latin typeface="Courier"/>
                <a:ea typeface="Courier"/>
                <a:cs typeface="Courier"/>
                <a:sym typeface="Courier New"/>
              </a:rPr>
              <a:t>Μεσαίο</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C000"/>
                </a:solidFill>
                <a:latin typeface="Courier"/>
                <a:ea typeface="Courier"/>
                <a:cs typeface="Courier"/>
                <a:sym typeface="Courier New"/>
              </a:rPr>
              <a:t>else :</a:t>
            </a:r>
          </a:p>
          <a:p>
            <a:pPr lvl="0">
              <a:buClr>
                <a:schemeClr val="lt1"/>
              </a:buClr>
              <a:buSzPct val="25000"/>
            </a:pPr>
            <a:r>
              <a:rPr lang="en-US" sz="3000" i="0" u="none" strike="noStrike" cap="none" dirty="0">
                <a:solidFill>
                  <a:srgbClr val="FFC000"/>
                </a:solidFill>
                <a:latin typeface="Courier"/>
                <a:ea typeface="Courier"/>
                <a:cs typeface="Courier"/>
                <a:sym typeface="Courier New"/>
              </a:rPr>
              <a:t>    print('</a:t>
            </a:r>
            <a:r>
              <a:rPr lang="el-GR" sz="3000" i="0" u="none" strike="noStrike" cap="none" dirty="0">
                <a:solidFill>
                  <a:srgbClr val="FFC000"/>
                </a:solidFill>
                <a:latin typeface="Courier"/>
                <a:ea typeface="Courier"/>
                <a:cs typeface="Courier"/>
                <a:sym typeface="Courier New"/>
              </a:rPr>
              <a:t>ΜΕΓΑΛΟ</a:t>
            </a:r>
            <a:r>
              <a:rPr lang="en-US" sz="3000" i="0" u="none" strike="noStrike" cap="none" dirty="0">
                <a:solidFill>
                  <a:srgbClr val="FFC000"/>
                </a:solidFill>
                <a:latin typeface="Courier"/>
                <a:ea typeface="Courier"/>
                <a:cs typeface="Courier"/>
                <a:sym typeface="Courier New"/>
              </a:rPr>
              <a:t>'</a:t>
            </a:r>
            <a:r>
              <a:rPr lang="en-US" sz="3000" dirty="0">
                <a:solidFill>
                  <a:srgbClr val="FFC000"/>
                </a:solidFill>
                <a:latin typeface="Courier"/>
                <a:ea typeface="Courier"/>
                <a:cs typeface="Courier"/>
                <a:sym typeface="Courier New"/>
              </a:rPr>
              <a:t>)</a:t>
            </a:r>
            <a:endParaRPr lang="en-US" sz="3000" i="0" u="none" strike="noStrike" cap="none" dirty="0">
              <a:solidFill>
                <a:srgbClr val="FFC000"/>
              </a:solidFill>
              <a:latin typeface="Courier"/>
              <a:ea typeface="Courier"/>
              <a:cs typeface="Courier"/>
              <a:sym typeface="Courier New"/>
            </a:endParaRPr>
          </a:p>
          <a:p>
            <a:pPr lvl="0">
              <a:buClr>
                <a:srgbClr val="FFFF00"/>
              </a:buClr>
              <a:buSzPct val="25000"/>
            </a:pPr>
            <a:r>
              <a:rPr lang="en-US" sz="3000" i="0" u="none" strike="noStrike" cap="none" dirty="0">
                <a:solidFill>
                  <a:srgbClr val="FFC000"/>
                </a:solidFill>
                <a:latin typeface="Courier"/>
                <a:ea typeface="Courier"/>
                <a:cs typeface="Courier"/>
                <a:sym typeface="Courier New"/>
              </a:rPr>
              <a:t>print</a:t>
            </a:r>
            <a:r>
              <a:rPr lang="en-US" sz="3000" dirty="0">
                <a:solidFill>
                  <a:srgbClr val="FFC000"/>
                </a:solidFill>
                <a:latin typeface="Courier"/>
                <a:ea typeface="Courier"/>
                <a:cs typeface="Courier"/>
                <a:sym typeface="Courier New"/>
              </a:rPr>
              <a:t>(</a:t>
            </a:r>
            <a:r>
              <a:rPr lang="en-US" sz="3000" i="0" u="none" strike="noStrike" cap="none" dirty="0">
                <a:solidFill>
                  <a:srgbClr val="FFC000"/>
                </a:solidFill>
                <a:latin typeface="Courier"/>
                <a:ea typeface="Courier"/>
                <a:cs typeface="Courier"/>
                <a:sym typeface="Courier New"/>
              </a:rPr>
              <a:t>'</a:t>
            </a:r>
            <a:r>
              <a:rPr lang="el-GR" sz="3000" i="0" u="none" strike="noStrike" cap="none" dirty="0">
                <a:solidFill>
                  <a:srgbClr val="FFC000"/>
                </a:solidFill>
                <a:latin typeface="Courier"/>
                <a:ea typeface="Courier"/>
                <a:cs typeface="Courier"/>
                <a:sym typeface="Courier New"/>
              </a:rPr>
              <a:t>Τέλος</a:t>
            </a:r>
            <a:r>
              <a:rPr lang="en-US" sz="3000" i="0" u="none" strike="noStrike" cap="none" dirty="0">
                <a:solidFill>
                  <a:srgbClr val="FFC000"/>
                </a:solidFill>
                <a:latin typeface="Courier"/>
                <a:ea typeface="Courier"/>
                <a:cs typeface="Courier"/>
                <a:sym typeface="Courier New"/>
              </a:rPr>
              <a:t>'</a:t>
            </a:r>
            <a:r>
              <a:rPr lang="en-US" sz="3000" b="1" dirty="0">
                <a:solidFill>
                  <a:srgbClr val="FFC000"/>
                </a:solidFill>
                <a:latin typeface="Courier"/>
                <a:ea typeface="Courier"/>
                <a:cs typeface="Courier"/>
                <a:sym typeface="Courier New"/>
              </a:rPr>
              <a:t>)</a:t>
            </a:r>
            <a:endParaRPr lang="en-US" sz="3000" b="1" i="0" u="none" strike="noStrike" cap="none" dirty="0">
              <a:solidFill>
                <a:srgbClr val="FFC000"/>
              </a:solidFill>
              <a:latin typeface="Courier"/>
              <a:ea typeface="Courier"/>
              <a:cs typeface="Courier"/>
              <a:sym typeface="Courier New"/>
            </a:endParaRPr>
          </a:p>
        </p:txBody>
      </p:sp>
      <p:sp>
        <p:nvSpPr>
          <p:cNvPr id="467" name="Shape 467"/>
          <p:cNvSpPr/>
          <p:nvPr/>
        </p:nvSpPr>
        <p:spPr>
          <a:xfrm>
            <a:off x="7776941" y="2267096"/>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2</a:t>
            </a:r>
          </a:p>
        </p:txBody>
      </p:sp>
      <p:sp>
        <p:nvSpPr>
          <p:cNvPr id="468" name="Shape 468"/>
          <p:cNvSpPr txBox="1"/>
          <p:nvPr/>
        </p:nvSpPr>
        <p:spPr>
          <a:xfrm>
            <a:off x="11533142" y="2356796"/>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dirty="0">
                <a:solidFill>
                  <a:schemeClr val="lt1"/>
                </a:solidFill>
                <a:latin typeface="Arial" charset="0"/>
                <a:ea typeface="Arial" charset="0"/>
                <a:cs typeface="Arial" charset="0"/>
                <a:sym typeface="Cabin"/>
              </a:rPr>
              <a:t>μικρό</a:t>
            </a:r>
            <a:r>
              <a:rPr lang="en-US" sz="3200" u="none" strike="noStrike" cap="none" dirty="0">
                <a:solidFill>
                  <a:schemeClr val="lt1"/>
                </a:solidFill>
                <a:latin typeface="Arial" charset="0"/>
                <a:ea typeface="Arial" charset="0"/>
                <a:cs typeface="Arial" charset="0"/>
                <a:sym typeface="Cabin"/>
              </a:rPr>
              <a:t>')</a:t>
            </a:r>
          </a:p>
        </p:txBody>
      </p:sp>
      <p:cxnSp>
        <p:nvCxnSpPr>
          <p:cNvPr id="469" name="Shape 469"/>
          <p:cNvCxnSpPr/>
          <p:nvPr/>
        </p:nvCxnSpPr>
        <p:spPr>
          <a:xfrm rot="10800000">
            <a:off x="10966897" y="2920226"/>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70" name="Shape 470"/>
          <p:cNvCxnSpPr/>
          <p:nvPr/>
        </p:nvCxnSpPr>
        <p:spPr>
          <a:xfrm rot="10800000" flipH="1">
            <a:off x="9408365" y="6874037"/>
            <a:ext cx="5728196" cy="91113"/>
          </a:xfrm>
          <a:prstGeom prst="straightConnector1">
            <a:avLst/>
          </a:prstGeom>
          <a:noFill/>
          <a:ln w="63500" cap="rnd" cmpd="sng">
            <a:solidFill>
              <a:srgbClr val="00FF00"/>
            </a:solidFill>
            <a:prstDash val="solid"/>
            <a:miter/>
            <a:headEnd type="stealth" w="med" len="med"/>
            <a:tailEnd type="none" w="med" len="med"/>
          </a:ln>
        </p:spPr>
      </p:cxnSp>
      <p:sp>
        <p:nvSpPr>
          <p:cNvPr id="471" name="Shape 471"/>
          <p:cNvSpPr txBox="1"/>
          <p:nvPr/>
        </p:nvSpPr>
        <p:spPr>
          <a:xfrm>
            <a:off x="10369841" y="2183002"/>
            <a:ext cx="695265"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cxnSp>
        <p:nvCxnSpPr>
          <p:cNvPr id="473" name="Shape 473"/>
          <p:cNvCxnSpPr/>
          <p:nvPr/>
        </p:nvCxnSpPr>
        <p:spPr>
          <a:xfrm rot="10800000">
            <a:off x="15119754" y="2935664"/>
            <a:ext cx="33637" cy="3955201"/>
          </a:xfrm>
          <a:prstGeom prst="straightConnector1">
            <a:avLst/>
          </a:prstGeom>
          <a:noFill/>
          <a:ln w="63500" cap="rnd" cmpd="sng">
            <a:solidFill>
              <a:srgbClr val="00FF00"/>
            </a:solidFill>
            <a:prstDash val="solid"/>
            <a:miter/>
            <a:headEnd type="none" w="med" len="med"/>
            <a:tailEnd type="none" w="med" len="med"/>
          </a:ln>
        </p:spPr>
      </p:cxnSp>
      <p:cxnSp>
        <p:nvCxnSpPr>
          <p:cNvPr id="474" name="Shape 474"/>
          <p:cNvCxnSpPr/>
          <p:nvPr/>
        </p:nvCxnSpPr>
        <p:spPr>
          <a:xfrm rot="10800000">
            <a:off x="9359277" y="1696734"/>
            <a:ext cx="4237" cy="606802"/>
          </a:xfrm>
          <a:prstGeom prst="straightConnector1">
            <a:avLst/>
          </a:prstGeom>
          <a:noFill/>
          <a:ln w="63500" cap="rnd" cmpd="sng">
            <a:solidFill>
              <a:srgbClr val="FFC000"/>
            </a:solidFill>
            <a:prstDash val="solid"/>
            <a:miter/>
            <a:headEnd type="stealth" w="med" len="med"/>
            <a:tailEnd type="none" w="med" len="med"/>
          </a:ln>
        </p:spPr>
      </p:cxnSp>
      <p:cxnSp>
        <p:nvCxnSpPr>
          <p:cNvPr id="475" name="Shape 475"/>
          <p:cNvCxnSpPr/>
          <p:nvPr/>
        </p:nvCxnSpPr>
        <p:spPr>
          <a:xfrm rot="10800000" flipH="1">
            <a:off x="9363515" y="6724103"/>
            <a:ext cx="16686" cy="658714"/>
          </a:xfrm>
          <a:prstGeom prst="straightConnector1">
            <a:avLst/>
          </a:prstGeom>
          <a:noFill/>
          <a:ln w="63500" cap="rnd" cmpd="sng">
            <a:solidFill>
              <a:srgbClr val="FFC000"/>
            </a:solidFill>
            <a:prstDash val="solid"/>
            <a:miter/>
            <a:headEnd type="stealth" w="med" len="med"/>
            <a:tailEnd type="none" w="med" len="med"/>
          </a:ln>
        </p:spPr>
      </p:cxnSp>
      <p:sp>
        <p:nvSpPr>
          <p:cNvPr id="476" name="Shape 476"/>
          <p:cNvSpPr txBox="1"/>
          <p:nvPr/>
        </p:nvSpPr>
        <p:spPr>
          <a:xfrm>
            <a:off x="7788153" y="7357590"/>
            <a:ext cx="3061023" cy="8520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n-US" sz="3600" u="none" strike="noStrike" cap="none" dirty="0">
                <a:solidFill>
                  <a:schemeClr val="lt1"/>
                </a:solidFill>
                <a:latin typeface="Arial" charset="0"/>
                <a:ea typeface="Arial" charset="0"/>
                <a:cs typeface="Arial" charset="0"/>
                <a:sym typeface="Cabin"/>
              </a:rPr>
              <a:t>'</a:t>
            </a:r>
            <a:r>
              <a:rPr lang="el-GR" sz="3300" u="none" strike="noStrike" cap="none" dirty="0">
                <a:solidFill>
                  <a:schemeClr val="lt1"/>
                </a:solidFill>
                <a:latin typeface="Arial" charset="0"/>
                <a:ea typeface="Arial" charset="0"/>
                <a:cs typeface="Arial" charset="0"/>
                <a:sym typeface="Cabin"/>
              </a:rPr>
              <a:t>Τέλος</a:t>
            </a:r>
            <a:r>
              <a:rPr lang="en-US" sz="3600" u="none" strike="noStrike" cap="none" dirty="0">
                <a:solidFill>
                  <a:schemeClr val="lt1"/>
                </a:solidFill>
                <a:latin typeface="Arial" charset="0"/>
                <a:ea typeface="Arial" charset="0"/>
                <a:cs typeface="Arial" charset="0"/>
                <a:sym typeface="Cabin"/>
              </a:rPr>
              <a:t>'</a:t>
            </a:r>
            <a:r>
              <a:rPr lang="en-US" sz="3300" u="none" strike="noStrike" cap="none" dirty="0">
                <a:solidFill>
                  <a:schemeClr val="lt1"/>
                </a:solidFill>
                <a:latin typeface="Arial" charset="0"/>
                <a:ea typeface="Arial" charset="0"/>
                <a:cs typeface="Arial" charset="0"/>
                <a:sym typeface="Cabin"/>
              </a:rPr>
              <a:t>)</a:t>
            </a:r>
          </a:p>
        </p:txBody>
      </p:sp>
      <p:sp>
        <p:nvSpPr>
          <p:cNvPr id="477" name="Shape 477"/>
          <p:cNvSpPr/>
          <p:nvPr/>
        </p:nvSpPr>
        <p:spPr>
          <a:xfrm>
            <a:off x="7765728" y="3982615"/>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10</a:t>
            </a:r>
          </a:p>
        </p:txBody>
      </p:sp>
      <p:sp>
        <p:nvSpPr>
          <p:cNvPr id="478" name="Shape 478"/>
          <p:cNvSpPr txBox="1"/>
          <p:nvPr/>
        </p:nvSpPr>
        <p:spPr>
          <a:xfrm>
            <a:off x="11521930" y="4072315"/>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Μεσαίο</a:t>
            </a:r>
            <a:r>
              <a:rPr lang="en-US" sz="3200" u="none" strike="noStrike" cap="none" dirty="0">
                <a:solidFill>
                  <a:schemeClr val="lt1"/>
                </a:solidFill>
                <a:latin typeface="Arial" charset="0"/>
                <a:ea typeface="Arial" charset="0"/>
                <a:cs typeface="Arial" charset="0"/>
                <a:sym typeface="Cabin"/>
              </a:rPr>
              <a:t>')</a:t>
            </a:r>
          </a:p>
        </p:txBody>
      </p:sp>
      <p:cxnSp>
        <p:nvCxnSpPr>
          <p:cNvPr id="479" name="Shape 479"/>
          <p:cNvCxnSpPr/>
          <p:nvPr/>
        </p:nvCxnSpPr>
        <p:spPr>
          <a:xfrm rot="10800000">
            <a:off x="10955684" y="4635745"/>
            <a:ext cx="528401" cy="0"/>
          </a:xfrm>
          <a:prstGeom prst="straightConnector1">
            <a:avLst/>
          </a:prstGeom>
          <a:noFill/>
          <a:ln w="63500" cap="rnd" cmpd="sng">
            <a:solidFill>
              <a:srgbClr val="00FF00"/>
            </a:solidFill>
            <a:prstDash val="solid"/>
            <a:miter/>
            <a:headEnd type="stealth" w="med" len="med"/>
            <a:tailEnd type="none" w="med" len="med"/>
          </a:ln>
        </p:spPr>
      </p:cxnSp>
      <p:sp>
        <p:nvSpPr>
          <p:cNvPr id="480" name="Shape 480"/>
          <p:cNvSpPr txBox="1"/>
          <p:nvPr/>
        </p:nvSpPr>
        <p:spPr>
          <a:xfrm>
            <a:off x="10504391" y="3954583"/>
            <a:ext cx="77306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cxnSp>
        <p:nvCxnSpPr>
          <p:cNvPr id="481" name="Shape 481"/>
          <p:cNvCxnSpPr/>
          <p:nvPr/>
        </p:nvCxnSpPr>
        <p:spPr>
          <a:xfrm rot="10800000">
            <a:off x="14633399" y="2920226"/>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2" name="Shape 482"/>
          <p:cNvCxnSpPr/>
          <p:nvPr/>
        </p:nvCxnSpPr>
        <p:spPr>
          <a:xfrm rot="10800000">
            <a:off x="14599761" y="4624533"/>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3" name="Shape 483"/>
          <p:cNvCxnSpPr/>
          <p:nvPr/>
        </p:nvCxnSpPr>
        <p:spPr>
          <a:xfrm rot="10800000">
            <a:off x="9318741" y="3559219"/>
            <a:ext cx="1324" cy="497678"/>
          </a:xfrm>
          <a:prstGeom prst="straightConnector1">
            <a:avLst/>
          </a:prstGeom>
          <a:noFill/>
          <a:ln w="63500" cap="rnd" cmpd="sng">
            <a:solidFill>
              <a:srgbClr val="FFC000"/>
            </a:solidFill>
            <a:prstDash val="solid"/>
            <a:miter/>
            <a:headEnd type="stealth" w="med" len="med"/>
            <a:tailEnd type="none" w="med" len="med"/>
          </a:ln>
        </p:spPr>
      </p:cxnSp>
      <p:sp>
        <p:nvSpPr>
          <p:cNvPr id="484" name="Shape 484"/>
          <p:cNvSpPr txBox="1"/>
          <p:nvPr/>
        </p:nvSpPr>
        <p:spPr>
          <a:xfrm>
            <a:off x="7799366" y="5597221"/>
            <a:ext cx="3061023" cy="11211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ΜΕΓΑΛΟ</a:t>
            </a:r>
            <a:r>
              <a:rPr lang="en-US" sz="3200" u="none" strike="noStrike" cap="none" dirty="0">
                <a:solidFill>
                  <a:schemeClr val="lt1"/>
                </a:solidFill>
                <a:latin typeface="Arial" charset="0"/>
                <a:ea typeface="Arial" charset="0"/>
                <a:cs typeface="Arial" charset="0"/>
                <a:sym typeface="Cabin"/>
              </a:rPr>
              <a:t>')</a:t>
            </a:r>
          </a:p>
        </p:txBody>
      </p:sp>
      <p:cxnSp>
        <p:nvCxnSpPr>
          <p:cNvPr id="485" name="Shape 485"/>
          <p:cNvCxnSpPr/>
          <p:nvPr/>
        </p:nvCxnSpPr>
        <p:spPr>
          <a:xfrm rot="10800000" flipH="1">
            <a:off x="9364916" y="5276328"/>
            <a:ext cx="4237" cy="361538"/>
          </a:xfrm>
          <a:prstGeom prst="straightConnector1">
            <a:avLst/>
          </a:prstGeom>
          <a:noFill/>
          <a:ln w="63500" cap="rnd" cmpd="sng">
            <a:solidFill>
              <a:srgbClr val="FFC000"/>
            </a:solidFill>
            <a:prstDash val="solid"/>
            <a:miter/>
            <a:headEnd type="stealth" w="med" len="med"/>
            <a:tailEnd type="none" w="med" len="med"/>
          </a:ln>
        </p:spPr>
      </p:cxnSp>
      <p:sp>
        <p:nvSpPr>
          <p:cNvPr id="24" name="Shape 501"/>
          <p:cNvSpPr txBox="1"/>
          <p:nvPr/>
        </p:nvSpPr>
        <p:spPr>
          <a:xfrm>
            <a:off x="7585114" y="956541"/>
            <a:ext cx="3467099" cy="691062"/>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600" dirty="0">
                <a:solidFill>
                  <a:srgbClr val="FFFFFF"/>
                </a:solidFill>
                <a:latin typeface="Arial" charset="0"/>
                <a:ea typeface="Arial" charset="0"/>
                <a:cs typeface="Arial" charset="0"/>
                <a:sym typeface="Cabin"/>
              </a:rPr>
              <a:t>x</a:t>
            </a:r>
            <a:r>
              <a:rPr lang="en-US" sz="3600" u="none" strike="noStrike" cap="none" dirty="0">
                <a:solidFill>
                  <a:srgbClr val="FFFFFF"/>
                </a:solidFill>
                <a:latin typeface="Arial" charset="0"/>
                <a:ea typeface="Arial" charset="0"/>
                <a:cs typeface="Arial" charset="0"/>
                <a:sym typeface="Cabin"/>
              </a:rPr>
              <a:t> = 20</a:t>
            </a:r>
          </a:p>
        </p:txBody>
      </p:sp>
      <p:sp>
        <p:nvSpPr>
          <p:cNvPr id="25" name="Shape 472">
            <a:extLst>
              <a:ext uri="{FF2B5EF4-FFF2-40B4-BE49-F238E27FC236}">
                <a16:creationId xmlns:a16="http://schemas.microsoft.com/office/drawing/2014/main" id="{66E52553-C272-4BC3-BF44-D7263846012E}"/>
              </a:ext>
            </a:extLst>
          </p:cNvPr>
          <p:cNvSpPr txBox="1"/>
          <p:nvPr/>
        </p:nvSpPr>
        <p:spPr>
          <a:xfrm>
            <a:off x="8360229" y="3493403"/>
            <a:ext cx="767581"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sp>
        <p:nvSpPr>
          <p:cNvPr id="26" name="Shape 472">
            <a:extLst>
              <a:ext uri="{FF2B5EF4-FFF2-40B4-BE49-F238E27FC236}">
                <a16:creationId xmlns:a16="http://schemas.microsoft.com/office/drawing/2014/main" id="{E77E5ACD-07E9-4836-9E9F-C75EE919BF49}"/>
              </a:ext>
            </a:extLst>
          </p:cNvPr>
          <p:cNvSpPr txBox="1"/>
          <p:nvPr/>
        </p:nvSpPr>
        <p:spPr>
          <a:xfrm>
            <a:off x="8236858" y="5053694"/>
            <a:ext cx="767581"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2069969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66"/>
        <p:cNvGrpSpPr/>
        <p:nvPr/>
      </p:nvGrpSpPr>
      <p:grpSpPr>
        <a:xfrm>
          <a:off x="0" y="0"/>
          <a:ext cx="0" cy="0"/>
          <a:chOff x="0" y="0"/>
          <a:chExt cx="0" cy="0"/>
        </a:xfrm>
      </p:grpSpPr>
      <p:sp>
        <p:nvSpPr>
          <p:cNvPr id="567" name="Shape 567"/>
          <p:cNvSpPr txBox="1">
            <a:spLocks noGrp="1"/>
          </p:cNvSpPr>
          <p:nvPr>
            <p:ph type="title"/>
          </p:nvPr>
        </p:nvSpPr>
        <p:spPr>
          <a:xfrm>
            <a:off x="5854700" y="768096"/>
            <a:ext cx="9588499" cy="1365504"/>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Βήματα Υπό Όρους – Δομή Επιλογής</a:t>
            </a:r>
            <a:endParaRPr lang="en-US" sz="7600" u="none" strike="noStrike" cap="none" dirty="0">
              <a:solidFill>
                <a:srgbClr val="FFD966"/>
              </a:solidFill>
              <a:latin typeface="Arial" charset="0"/>
              <a:ea typeface="Arial" charset="0"/>
              <a:cs typeface="Arial" charset="0"/>
              <a:sym typeface="Cabin"/>
            </a:endParaRPr>
          </a:p>
        </p:txBody>
      </p:sp>
      <p:sp>
        <p:nvSpPr>
          <p:cNvPr id="568" name="Shape 568"/>
          <p:cNvSpPr txBox="1"/>
          <p:nvPr/>
        </p:nvSpPr>
        <p:spPr>
          <a:xfrm>
            <a:off x="13684012" y="4021609"/>
            <a:ext cx="2282862" cy="2184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Έξοδος</a:t>
            </a:r>
            <a:r>
              <a:rPr lang="en-US" sz="3600" u="none" strike="noStrike" cap="none" dirty="0">
                <a:solidFill>
                  <a:schemeClr val="lt1"/>
                </a:solidFill>
                <a:latin typeface="Arial" charset="0"/>
                <a:ea typeface="Arial" charset="0"/>
                <a:cs typeface="Arial" charset="0"/>
                <a:sym typeface="Cabin"/>
              </a:rPr>
              <a:t>:</a:t>
            </a:r>
            <a:endParaRPr sz="36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600" dirty="0">
                <a:solidFill>
                  <a:srgbClr val="FFFF00"/>
                </a:solidFill>
                <a:latin typeface="Arial" charset="0"/>
                <a:cs typeface="Arial" charset="0"/>
                <a:sym typeface="Cabin"/>
              </a:rPr>
              <a:t>Μικρότερο</a:t>
            </a:r>
            <a:endParaRPr lang="en-US" sz="3600" dirty="0">
              <a:solidFill>
                <a:srgbClr val="FFFF00"/>
              </a:solidFill>
              <a:latin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600" dirty="0">
                <a:solidFill>
                  <a:srgbClr val="FFFF00"/>
                </a:solidFill>
                <a:latin typeface="Arial" charset="0"/>
                <a:cs typeface="Arial" charset="0"/>
                <a:sym typeface="Cabin"/>
              </a:rPr>
              <a:t>Τέλος</a:t>
            </a:r>
            <a:r>
              <a:rPr lang="en-US" sz="3600" u="none" strike="noStrike" cap="none" dirty="0">
                <a:solidFill>
                  <a:srgbClr val="FFFF00"/>
                </a:solidFill>
                <a:latin typeface="Arial" charset="0"/>
                <a:ea typeface="Arial" charset="0"/>
                <a:cs typeface="Arial" charset="0"/>
                <a:sym typeface="Cabin"/>
              </a:rPr>
              <a:t> </a:t>
            </a:r>
          </a:p>
        </p:txBody>
      </p:sp>
      <p:sp>
        <p:nvSpPr>
          <p:cNvPr id="569" name="Shape 569"/>
          <p:cNvSpPr txBox="1"/>
          <p:nvPr/>
        </p:nvSpPr>
        <p:spPr>
          <a:xfrm>
            <a:off x="7421562" y="2765425"/>
            <a:ext cx="4979786" cy="498474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Πρόγραμμα</a:t>
            </a:r>
            <a:r>
              <a:rPr lang="en-US" sz="3600" u="none" strike="noStrike" cap="none" dirty="0">
                <a:solidFill>
                  <a:schemeClr val="lt1"/>
                </a:solidFill>
                <a:latin typeface="Arial" charset="0"/>
                <a:ea typeface="Arial" charset="0"/>
                <a:cs typeface="Arial" charset="0"/>
                <a:sym typeface="Cabin"/>
              </a:rPr>
              <a:t>:</a:t>
            </a:r>
          </a:p>
          <a:p>
            <a:pPr marL="0" marR="0" lvl="0" indent="0" algn="ctr" rtl="0">
              <a:lnSpc>
                <a:spcPct val="100000"/>
              </a:lnSpc>
              <a:spcBef>
                <a:spcPts val="0"/>
              </a:spcBef>
              <a:spcAft>
                <a:spcPts val="0"/>
              </a:spcAft>
              <a:buNone/>
            </a:pPr>
            <a:endParaRPr sz="3600" u="none" strike="noStrike" cap="none" dirty="0">
              <a:solidFill>
                <a:srgbClr val="FF7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7F00"/>
              </a:buClr>
              <a:buSzPct val="25000"/>
              <a:buFont typeface="Cabin"/>
              <a:buNone/>
            </a:pPr>
            <a:r>
              <a:rPr lang="en-US" sz="2800" u="none" strike="noStrike" cap="none" dirty="0">
                <a:solidFill>
                  <a:srgbClr val="00FF00"/>
                </a:solidFill>
                <a:latin typeface="Courier" charset="0"/>
                <a:ea typeface="Courier" charset="0"/>
                <a:cs typeface="Courier" charset="0"/>
                <a:sym typeface="Cabin"/>
              </a:rPr>
              <a:t>x = 5</a:t>
            </a:r>
          </a:p>
          <a:p>
            <a:pPr marL="0" marR="0" lvl="0" indent="0" algn="l" rtl="0">
              <a:lnSpc>
                <a:spcPct val="100000"/>
              </a:lnSpc>
              <a:spcBef>
                <a:spcPts val="0"/>
              </a:spcBef>
              <a:spcAft>
                <a:spcPts val="0"/>
              </a:spcAft>
              <a:buClr>
                <a:srgbClr val="FFFF00"/>
              </a:buClr>
              <a:buSzPct val="25000"/>
              <a:buFont typeface="Cabin"/>
              <a:buNone/>
            </a:pPr>
            <a:r>
              <a:rPr lang="en-US" sz="2800" u="none" strike="noStrike" cap="none" dirty="0">
                <a:solidFill>
                  <a:srgbClr val="FFFF00"/>
                </a:solidFill>
                <a:latin typeface="Courier" charset="0"/>
                <a:ea typeface="Courier" charset="0"/>
                <a:cs typeface="Courier" charset="0"/>
                <a:sym typeface="Cabin"/>
              </a:rPr>
              <a:t>if</a:t>
            </a:r>
            <a:r>
              <a:rPr lang="en-US" sz="2800" u="none" strike="noStrike" cap="none" dirty="0">
                <a:solidFill>
                  <a:srgbClr val="FF7F00"/>
                </a:solidFill>
                <a:latin typeface="Courier" charset="0"/>
                <a:ea typeface="Courier" charset="0"/>
                <a:cs typeface="Courier" charset="0"/>
                <a:sym typeface="Cabin"/>
              </a:rPr>
              <a:t> </a:t>
            </a:r>
            <a:r>
              <a:rPr lang="en-US" sz="2800" u="none" strike="noStrike" cap="none" dirty="0">
                <a:solidFill>
                  <a:srgbClr val="00FF00"/>
                </a:solidFill>
                <a:latin typeface="Courier" charset="0"/>
                <a:ea typeface="Courier" charset="0"/>
                <a:cs typeface="Courier" charset="0"/>
                <a:sym typeface="Cabin"/>
              </a:rPr>
              <a:t>x &lt; 10:</a:t>
            </a:r>
          </a:p>
          <a:p>
            <a:pPr lvl="0">
              <a:buClr>
                <a:srgbClr val="FF7F00"/>
              </a:buClr>
              <a:buSzPct val="25000"/>
            </a:pPr>
            <a:r>
              <a:rPr lang="en-US" sz="2800" u="none" strike="noStrike" cap="none" dirty="0">
                <a:solidFill>
                  <a:srgbClr val="FF7F00"/>
                </a:solidFill>
                <a:latin typeface="Courier" charset="0"/>
                <a:ea typeface="Courier" charset="0"/>
                <a:cs typeface="Courier" charset="0"/>
                <a:sym typeface="Cabin"/>
              </a:rPr>
              <a:t>    </a:t>
            </a:r>
            <a:r>
              <a:rPr lang="en-US" sz="2800" u="none" strike="noStrike" cap="none" dirty="0">
                <a:solidFill>
                  <a:srgbClr val="FFFF00"/>
                </a:solidFill>
                <a:latin typeface="Courier" charset="0"/>
                <a:ea typeface="Courier" charset="0"/>
                <a:cs typeface="Courier" charset="0"/>
                <a:sym typeface="Cabin"/>
              </a:rPr>
              <a:t>print(</a:t>
            </a:r>
            <a:r>
              <a:rPr lang="en-US" sz="2800" u="none" strike="noStrike" cap="none" dirty="0">
                <a:solidFill>
                  <a:srgbClr val="00FF00"/>
                </a:solidFill>
                <a:latin typeface="Courier" charset="0"/>
                <a:ea typeface="Courier" charset="0"/>
                <a:cs typeface="Courier" charset="0"/>
                <a:sym typeface="Cabin"/>
              </a:rPr>
              <a:t>'</a:t>
            </a:r>
            <a:r>
              <a:rPr lang="el-GR" sz="2800" dirty="0">
                <a:solidFill>
                  <a:srgbClr val="00FF00"/>
                </a:solidFill>
                <a:sym typeface="Cabin"/>
              </a:rPr>
              <a:t>Μικρότερο</a:t>
            </a:r>
            <a:r>
              <a:rPr lang="en-US" sz="2800" dirty="0">
                <a:solidFill>
                  <a:srgbClr val="00FF00"/>
                </a:solidFill>
                <a:latin typeface="Courier" charset="0"/>
                <a:ea typeface="Courier" charset="0"/>
                <a:cs typeface="Courier" charset="0"/>
                <a:sym typeface="Cabin"/>
              </a:rPr>
              <a:t>'</a:t>
            </a:r>
            <a:r>
              <a:rPr lang="en-US" sz="2800" dirty="0">
                <a:solidFill>
                  <a:srgbClr val="FFFF00"/>
                </a:solidFill>
                <a:latin typeface="Courier" charset="0"/>
                <a:ea typeface="Courier" charset="0"/>
                <a:cs typeface="Courier" charset="0"/>
                <a:sym typeface="Cabin"/>
              </a:rPr>
              <a:t>)</a:t>
            </a:r>
            <a:endParaRPr lang="en-US" sz="2800" u="none" strike="noStrike" cap="none" dirty="0">
              <a:solidFill>
                <a:srgbClr val="00FF00"/>
              </a:solidFill>
              <a:latin typeface="Courier" charset="0"/>
              <a:ea typeface="Courier" charset="0"/>
              <a:cs typeface="Courier" charset="0"/>
              <a:sym typeface="Cabin"/>
            </a:endParaRPr>
          </a:p>
          <a:p>
            <a:pPr marL="0" marR="0" lvl="0" indent="0" algn="l" rtl="0">
              <a:lnSpc>
                <a:spcPct val="100000"/>
              </a:lnSpc>
              <a:spcBef>
                <a:spcPts val="0"/>
              </a:spcBef>
              <a:spcAft>
                <a:spcPts val="0"/>
              </a:spcAft>
              <a:buClr>
                <a:srgbClr val="FFFF00"/>
              </a:buClr>
              <a:buSzPct val="25000"/>
              <a:buFont typeface="Cabin"/>
              <a:buNone/>
            </a:pPr>
            <a:r>
              <a:rPr lang="en-US" sz="2800" u="none" strike="noStrike" cap="none" dirty="0">
                <a:solidFill>
                  <a:srgbClr val="FFFF00"/>
                </a:solidFill>
                <a:latin typeface="Courier" charset="0"/>
                <a:ea typeface="Courier" charset="0"/>
                <a:cs typeface="Courier" charset="0"/>
                <a:sym typeface="Cabin"/>
              </a:rPr>
              <a:t>if</a:t>
            </a:r>
            <a:r>
              <a:rPr lang="en-US" sz="2800" u="none" strike="noStrike" cap="none" dirty="0">
                <a:solidFill>
                  <a:srgbClr val="FF7F00"/>
                </a:solidFill>
                <a:latin typeface="Courier" charset="0"/>
                <a:ea typeface="Courier" charset="0"/>
                <a:cs typeface="Courier" charset="0"/>
                <a:sym typeface="Cabin"/>
              </a:rPr>
              <a:t> </a:t>
            </a:r>
            <a:r>
              <a:rPr lang="en-US" sz="2800" u="none" strike="noStrike" cap="none" dirty="0">
                <a:solidFill>
                  <a:srgbClr val="00FF00"/>
                </a:solidFill>
                <a:latin typeface="Courier" charset="0"/>
                <a:ea typeface="Courier" charset="0"/>
                <a:cs typeface="Courier" charset="0"/>
                <a:sym typeface="Cabin"/>
              </a:rPr>
              <a:t>x &gt; 20:</a:t>
            </a:r>
          </a:p>
          <a:p>
            <a:pPr lvl="0">
              <a:buClr>
                <a:srgbClr val="FF7F00"/>
              </a:buClr>
              <a:buSzPct val="25000"/>
            </a:pPr>
            <a:r>
              <a:rPr lang="en-US" sz="2800" u="none" strike="noStrike" cap="none" dirty="0">
                <a:solidFill>
                  <a:srgbClr val="FF7F00"/>
                </a:solidFill>
                <a:latin typeface="Courier" charset="0"/>
                <a:ea typeface="Courier" charset="0"/>
                <a:cs typeface="Courier" charset="0"/>
                <a:sym typeface="Cabin"/>
              </a:rPr>
              <a:t>    </a:t>
            </a:r>
            <a:r>
              <a:rPr lang="en-US" sz="2800" u="none" strike="noStrike" cap="none" dirty="0">
                <a:solidFill>
                  <a:srgbClr val="FFFF00"/>
                </a:solidFill>
                <a:latin typeface="Courier" charset="0"/>
                <a:ea typeface="Courier" charset="0"/>
                <a:cs typeface="Courier" charset="0"/>
                <a:sym typeface="Cabin"/>
              </a:rPr>
              <a:t>print(</a:t>
            </a:r>
            <a:r>
              <a:rPr lang="en-US" sz="2800" u="none" strike="noStrike" cap="none" dirty="0">
                <a:solidFill>
                  <a:srgbClr val="00FF00"/>
                </a:solidFill>
                <a:latin typeface="Courier" charset="0"/>
                <a:ea typeface="Courier" charset="0"/>
                <a:cs typeface="Courier" charset="0"/>
                <a:sym typeface="Cabin"/>
              </a:rPr>
              <a:t>'</a:t>
            </a:r>
            <a:r>
              <a:rPr lang="el-GR" sz="2800" dirty="0">
                <a:solidFill>
                  <a:srgbClr val="00FF00"/>
                </a:solidFill>
                <a:sym typeface="Cabin"/>
              </a:rPr>
              <a:t>Μεγαλύτερο</a:t>
            </a:r>
            <a:r>
              <a:rPr lang="en-US" sz="2800" dirty="0">
                <a:solidFill>
                  <a:srgbClr val="00FF00"/>
                </a:solidFill>
                <a:latin typeface="Courier" charset="0"/>
                <a:ea typeface="Courier" charset="0"/>
                <a:cs typeface="Courier" charset="0"/>
                <a:sym typeface="Cabin"/>
              </a:rPr>
              <a:t>'</a:t>
            </a:r>
            <a:r>
              <a:rPr lang="en-US" sz="2800" dirty="0">
                <a:solidFill>
                  <a:srgbClr val="FFFF00"/>
                </a:solidFill>
                <a:latin typeface="Courier" charset="0"/>
                <a:ea typeface="Courier" charset="0"/>
                <a:cs typeface="Courier" charset="0"/>
                <a:sym typeface="Cabin"/>
              </a:rPr>
              <a:t>)</a:t>
            </a:r>
            <a:endParaRPr sz="2800" u="none" strike="noStrike" cap="none" dirty="0">
              <a:solidFill>
                <a:srgbClr val="00FF00"/>
              </a:solidFill>
              <a:latin typeface="Courier" charset="0"/>
              <a:ea typeface="Courier" charset="0"/>
              <a:cs typeface="Courier" charset="0"/>
              <a:sym typeface="Cabin"/>
            </a:endParaRPr>
          </a:p>
          <a:p>
            <a:pPr lvl="0">
              <a:buClr>
                <a:srgbClr val="FFFF00"/>
              </a:buClr>
              <a:buSzPct val="25000"/>
            </a:pPr>
            <a:r>
              <a:rPr lang="en-US" sz="2800" u="none" strike="noStrike" cap="none" dirty="0">
                <a:solidFill>
                  <a:srgbClr val="FFFF00"/>
                </a:solidFill>
                <a:latin typeface="Courier" charset="0"/>
                <a:ea typeface="Courier" charset="0"/>
                <a:cs typeface="Courier" charset="0"/>
                <a:sym typeface="Cabin"/>
              </a:rPr>
              <a:t>print(</a:t>
            </a:r>
            <a:r>
              <a:rPr lang="en-US" sz="2800" u="none" strike="noStrike" cap="none" dirty="0">
                <a:solidFill>
                  <a:srgbClr val="00FF00"/>
                </a:solidFill>
                <a:latin typeface="Courier" charset="0"/>
                <a:ea typeface="Courier" charset="0"/>
                <a:cs typeface="Courier" charset="0"/>
                <a:sym typeface="Cabin"/>
              </a:rPr>
              <a:t>'</a:t>
            </a:r>
            <a:r>
              <a:rPr lang="el-GR" sz="2800" u="none" strike="noStrike" cap="none" dirty="0">
                <a:solidFill>
                  <a:srgbClr val="00FF00"/>
                </a:solidFill>
                <a:latin typeface="Courier" charset="0"/>
                <a:ea typeface="Courier" charset="0"/>
                <a:cs typeface="Courier" charset="0"/>
                <a:sym typeface="Cabin"/>
              </a:rPr>
              <a:t>Τέλος</a:t>
            </a:r>
            <a:r>
              <a:rPr lang="en-US" sz="2800" u="none" strike="noStrike" cap="none" dirty="0">
                <a:solidFill>
                  <a:srgbClr val="00FF00"/>
                </a:solidFill>
                <a:latin typeface="Courier" charset="0"/>
                <a:ea typeface="Courier" charset="0"/>
                <a:cs typeface="Courier" charset="0"/>
                <a:sym typeface="Cabin"/>
              </a:rPr>
              <a:t>'</a:t>
            </a:r>
            <a:r>
              <a:rPr lang="en-US" sz="2800" dirty="0">
                <a:solidFill>
                  <a:srgbClr val="FFFF00"/>
                </a:solidFill>
                <a:latin typeface="Courier" charset="0"/>
                <a:ea typeface="Courier" charset="0"/>
                <a:cs typeface="Courier" charset="0"/>
                <a:sym typeface="Cabin"/>
              </a:rPr>
              <a:t>)</a:t>
            </a:r>
            <a:endParaRPr lang="en-US" sz="2800" u="none" strike="noStrike" cap="none" dirty="0">
              <a:solidFill>
                <a:srgbClr val="00FF00"/>
              </a:solidFill>
              <a:latin typeface="Courier" charset="0"/>
              <a:ea typeface="Courier" charset="0"/>
              <a:cs typeface="Courier" charset="0"/>
              <a:sym typeface="Cabin"/>
            </a:endParaRPr>
          </a:p>
        </p:txBody>
      </p:sp>
      <p:sp>
        <p:nvSpPr>
          <p:cNvPr id="570" name="Shape 570"/>
          <p:cNvSpPr txBox="1"/>
          <p:nvPr/>
        </p:nvSpPr>
        <p:spPr>
          <a:xfrm>
            <a:off x="1244600" y="977900"/>
            <a:ext cx="2743199" cy="5970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000" u="none" strike="noStrike" cap="none">
                <a:solidFill>
                  <a:schemeClr val="lt1"/>
                </a:solidFill>
                <a:latin typeface="Arial" charset="0"/>
                <a:ea typeface="Arial" charset="0"/>
                <a:cs typeface="Arial" charset="0"/>
                <a:sym typeface="Cabin"/>
              </a:rPr>
              <a:t>x = 5</a:t>
            </a:r>
          </a:p>
        </p:txBody>
      </p:sp>
      <p:cxnSp>
        <p:nvCxnSpPr>
          <p:cNvPr id="571" name="Shape 571"/>
          <p:cNvCxnSpPr/>
          <p:nvPr/>
        </p:nvCxnSpPr>
        <p:spPr>
          <a:xfrm rot="10800000">
            <a:off x="2597149" y="1576387"/>
            <a:ext cx="14287" cy="566736"/>
          </a:xfrm>
          <a:prstGeom prst="straightConnector1">
            <a:avLst/>
          </a:prstGeom>
          <a:noFill/>
          <a:ln w="76200" cap="rnd" cmpd="sng">
            <a:solidFill>
              <a:srgbClr val="00FFFF"/>
            </a:solidFill>
            <a:prstDash val="solid"/>
            <a:miter/>
            <a:headEnd type="stealth" w="med" len="med"/>
            <a:tailEnd type="none" w="med" len="med"/>
          </a:ln>
        </p:spPr>
      </p:cxnSp>
      <p:cxnSp>
        <p:nvCxnSpPr>
          <p:cNvPr id="572" name="Shape 572"/>
          <p:cNvCxnSpPr>
            <a:cxnSpLocks/>
          </p:cNvCxnSpPr>
          <p:nvPr/>
        </p:nvCxnSpPr>
        <p:spPr>
          <a:xfrm flipH="1">
            <a:off x="11945258" y="5123543"/>
            <a:ext cx="1595644" cy="385082"/>
          </a:xfrm>
          <a:prstGeom prst="straightConnector1">
            <a:avLst/>
          </a:prstGeom>
          <a:noFill/>
          <a:ln w="50800" cap="rnd" cmpd="sng">
            <a:solidFill>
              <a:srgbClr val="FFFFFF"/>
            </a:solidFill>
            <a:prstDash val="solid"/>
            <a:miter/>
            <a:headEnd type="stealth" w="med" len="med"/>
            <a:tailEnd type="none" w="med" len="med"/>
          </a:ln>
        </p:spPr>
      </p:cxnSp>
      <p:sp>
        <p:nvSpPr>
          <p:cNvPr id="573" name="Shape 573"/>
          <p:cNvSpPr/>
          <p:nvPr/>
        </p:nvSpPr>
        <p:spPr>
          <a:xfrm>
            <a:off x="1181100" y="2120900"/>
            <a:ext cx="2870200" cy="1270000"/>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000">
                <a:solidFill>
                  <a:schemeClr val="lt1"/>
                </a:solidFill>
                <a:latin typeface="Arial" charset="0"/>
                <a:ea typeface="Arial" charset="0"/>
                <a:cs typeface="Arial" charset="0"/>
                <a:sym typeface="Cabin"/>
              </a:rPr>
              <a:t>x</a:t>
            </a:r>
            <a:r>
              <a:rPr lang="en-US" sz="3000" u="none" strike="noStrike" cap="none">
                <a:solidFill>
                  <a:schemeClr val="lt1"/>
                </a:solidFill>
                <a:latin typeface="Arial" charset="0"/>
                <a:ea typeface="Arial" charset="0"/>
                <a:cs typeface="Arial" charset="0"/>
                <a:sym typeface="Cabin"/>
              </a:rPr>
              <a:t> &lt; 10 ?</a:t>
            </a:r>
          </a:p>
        </p:txBody>
      </p:sp>
      <p:cxnSp>
        <p:nvCxnSpPr>
          <p:cNvPr id="574" name="Shape 574"/>
          <p:cNvCxnSpPr/>
          <p:nvPr/>
        </p:nvCxnSpPr>
        <p:spPr>
          <a:xfrm rot="10800000">
            <a:off x="2597150" y="3338512"/>
            <a:ext cx="19049" cy="1609725"/>
          </a:xfrm>
          <a:prstGeom prst="straightConnector1">
            <a:avLst/>
          </a:prstGeom>
          <a:noFill/>
          <a:ln w="76200" cap="rnd" cmpd="sng">
            <a:solidFill>
              <a:srgbClr val="00FFFF"/>
            </a:solidFill>
            <a:prstDash val="solid"/>
            <a:miter/>
            <a:headEnd type="stealth" w="med" len="med"/>
            <a:tailEnd type="none" w="med" len="med"/>
          </a:ln>
        </p:spPr>
      </p:cxnSp>
      <p:sp>
        <p:nvSpPr>
          <p:cNvPr id="575" name="Shape 575"/>
          <p:cNvSpPr txBox="1"/>
          <p:nvPr/>
        </p:nvSpPr>
        <p:spPr>
          <a:xfrm>
            <a:off x="3327399" y="3352800"/>
            <a:ext cx="3610429" cy="7492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000" u="none" strike="noStrike" cap="none" dirty="0">
                <a:solidFill>
                  <a:schemeClr val="lt1"/>
                </a:solidFill>
                <a:latin typeface="Arial" charset="0"/>
                <a:ea typeface="Arial" charset="0"/>
                <a:cs typeface="Arial" charset="0"/>
                <a:sym typeface="Cabin"/>
              </a:rPr>
              <a:t>print(</a:t>
            </a:r>
            <a:r>
              <a:rPr lang="en-US" sz="3000" dirty="0">
                <a:solidFill>
                  <a:schemeClr val="lt1"/>
                </a:solidFill>
                <a:latin typeface="Arial" charset="0"/>
                <a:ea typeface="Arial" charset="0"/>
                <a:cs typeface="Arial" charset="0"/>
                <a:sym typeface="Cabin"/>
              </a:rPr>
              <a:t>'</a:t>
            </a:r>
            <a:r>
              <a:rPr lang="el-GR" sz="3000" u="none" strike="noStrike" cap="none" dirty="0">
                <a:solidFill>
                  <a:schemeClr val="lt1"/>
                </a:solidFill>
                <a:latin typeface="Arial" charset="0"/>
                <a:ea typeface="Arial" charset="0"/>
                <a:cs typeface="Arial" charset="0"/>
                <a:sym typeface="Cabin"/>
              </a:rPr>
              <a:t>Μικρότερο</a:t>
            </a:r>
            <a:r>
              <a:rPr lang="en-US" sz="3000" dirty="0">
                <a:solidFill>
                  <a:schemeClr val="lt1"/>
                </a:solidFill>
                <a:latin typeface="Arial" charset="0"/>
                <a:ea typeface="Arial" charset="0"/>
                <a:cs typeface="Arial" charset="0"/>
                <a:sym typeface="Cabin"/>
              </a:rPr>
              <a:t>')</a:t>
            </a:r>
            <a:endParaRPr lang="en-US" sz="3000" u="none" strike="noStrike" cap="none" dirty="0">
              <a:solidFill>
                <a:schemeClr val="lt1"/>
              </a:solidFill>
              <a:latin typeface="Arial" charset="0"/>
              <a:ea typeface="Arial" charset="0"/>
              <a:cs typeface="Arial" charset="0"/>
              <a:sym typeface="Cabin"/>
            </a:endParaRPr>
          </a:p>
        </p:txBody>
      </p:sp>
      <p:cxnSp>
        <p:nvCxnSpPr>
          <p:cNvPr id="576" name="Shape 576"/>
          <p:cNvCxnSpPr/>
          <p:nvPr/>
        </p:nvCxnSpPr>
        <p:spPr>
          <a:xfrm rot="10800000">
            <a:off x="4038599" y="2749549"/>
            <a:ext cx="777875" cy="15875"/>
          </a:xfrm>
          <a:prstGeom prst="straightConnector1">
            <a:avLst/>
          </a:prstGeom>
          <a:noFill/>
          <a:ln w="76200" cap="rnd" cmpd="sng">
            <a:solidFill>
              <a:srgbClr val="00FFFF"/>
            </a:solidFill>
            <a:prstDash val="solid"/>
            <a:miter/>
            <a:headEnd type="none" w="med" len="med"/>
            <a:tailEnd type="none" w="med" len="med"/>
          </a:ln>
        </p:spPr>
      </p:cxnSp>
      <p:cxnSp>
        <p:nvCxnSpPr>
          <p:cNvPr id="577" name="Shape 577"/>
          <p:cNvCxnSpPr/>
          <p:nvPr/>
        </p:nvCxnSpPr>
        <p:spPr>
          <a:xfrm rot="10800000" flipH="1">
            <a:off x="4783137" y="2749550"/>
            <a:ext cx="15875" cy="644524"/>
          </a:xfrm>
          <a:prstGeom prst="straightConnector1">
            <a:avLst/>
          </a:prstGeom>
          <a:noFill/>
          <a:ln w="76200" cap="rnd" cmpd="sng">
            <a:solidFill>
              <a:srgbClr val="00FFFF"/>
            </a:solidFill>
            <a:prstDash val="solid"/>
            <a:miter/>
            <a:headEnd type="stealth" w="med" len="med"/>
            <a:tailEnd type="none" w="med" len="med"/>
          </a:ln>
        </p:spPr>
      </p:cxnSp>
      <p:cxnSp>
        <p:nvCxnSpPr>
          <p:cNvPr id="578" name="Shape 578"/>
          <p:cNvCxnSpPr/>
          <p:nvPr/>
        </p:nvCxnSpPr>
        <p:spPr>
          <a:xfrm flipH="1">
            <a:off x="4783137" y="4087812"/>
            <a:ext cx="15875" cy="314324"/>
          </a:xfrm>
          <a:prstGeom prst="straightConnector1">
            <a:avLst/>
          </a:prstGeom>
          <a:noFill/>
          <a:ln w="76200" cap="rnd" cmpd="sng">
            <a:solidFill>
              <a:srgbClr val="00FFFF"/>
            </a:solidFill>
            <a:prstDash val="solid"/>
            <a:miter/>
            <a:headEnd type="none" w="med" len="med"/>
            <a:tailEnd type="none" w="med" len="med"/>
          </a:ln>
        </p:spPr>
      </p:cxnSp>
      <p:cxnSp>
        <p:nvCxnSpPr>
          <p:cNvPr id="579" name="Shape 579"/>
          <p:cNvCxnSpPr/>
          <p:nvPr/>
        </p:nvCxnSpPr>
        <p:spPr>
          <a:xfrm>
            <a:off x="2649536" y="4419600"/>
            <a:ext cx="2149474" cy="0"/>
          </a:xfrm>
          <a:prstGeom prst="straightConnector1">
            <a:avLst/>
          </a:prstGeom>
          <a:noFill/>
          <a:ln w="76200" cap="rnd" cmpd="sng">
            <a:solidFill>
              <a:srgbClr val="00FFFF"/>
            </a:solidFill>
            <a:prstDash val="solid"/>
            <a:miter/>
            <a:headEnd type="stealth" w="med" len="med"/>
            <a:tailEnd type="none" w="med" len="med"/>
          </a:ln>
        </p:spPr>
      </p:cxnSp>
      <p:sp>
        <p:nvSpPr>
          <p:cNvPr id="580" name="Shape 580"/>
          <p:cNvSpPr/>
          <p:nvPr/>
        </p:nvSpPr>
        <p:spPr>
          <a:xfrm>
            <a:off x="1181100" y="4864100"/>
            <a:ext cx="2870200" cy="1270000"/>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000">
                <a:solidFill>
                  <a:schemeClr val="lt1"/>
                </a:solidFill>
                <a:latin typeface="Arial" charset="0"/>
                <a:ea typeface="Arial" charset="0"/>
                <a:cs typeface="Arial" charset="0"/>
                <a:sym typeface="Cabin"/>
              </a:rPr>
              <a:t>x</a:t>
            </a:r>
            <a:r>
              <a:rPr lang="en-US" sz="3000" u="none" strike="noStrike" cap="none">
                <a:solidFill>
                  <a:schemeClr val="lt1"/>
                </a:solidFill>
                <a:latin typeface="Arial" charset="0"/>
                <a:ea typeface="Arial" charset="0"/>
                <a:cs typeface="Arial" charset="0"/>
                <a:sym typeface="Cabin"/>
              </a:rPr>
              <a:t> &gt; 20 ?</a:t>
            </a:r>
          </a:p>
        </p:txBody>
      </p:sp>
      <p:cxnSp>
        <p:nvCxnSpPr>
          <p:cNvPr id="581" name="Shape 581"/>
          <p:cNvCxnSpPr/>
          <p:nvPr/>
        </p:nvCxnSpPr>
        <p:spPr>
          <a:xfrm rot="10800000">
            <a:off x="2597150" y="6097586"/>
            <a:ext cx="19049" cy="1609725"/>
          </a:xfrm>
          <a:prstGeom prst="straightConnector1">
            <a:avLst/>
          </a:prstGeom>
          <a:noFill/>
          <a:ln w="76200" cap="rnd" cmpd="sng">
            <a:solidFill>
              <a:srgbClr val="00FFFF"/>
            </a:solidFill>
            <a:prstDash val="solid"/>
            <a:miter/>
            <a:headEnd type="stealth" w="med" len="med"/>
            <a:tailEnd type="none" w="med" len="med"/>
          </a:ln>
        </p:spPr>
      </p:cxnSp>
      <p:sp>
        <p:nvSpPr>
          <p:cNvPr id="582" name="Shape 582"/>
          <p:cNvSpPr txBox="1"/>
          <p:nvPr/>
        </p:nvSpPr>
        <p:spPr>
          <a:xfrm>
            <a:off x="3327399" y="6096000"/>
            <a:ext cx="3610429" cy="7492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000" u="none" strike="noStrike" cap="none" dirty="0">
                <a:solidFill>
                  <a:schemeClr val="lt1"/>
                </a:solidFill>
                <a:latin typeface="Arial" charset="0"/>
                <a:ea typeface="Arial" charset="0"/>
                <a:cs typeface="Arial" charset="0"/>
                <a:sym typeface="Cabin"/>
              </a:rPr>
              <a:t>print('</a:t>
            </a:r>
            <a:r>
              <a:rPr lang="el-GR" sz="3000" dirty="0">
                <a:solidFill>
                  <a:schemeClr val="lt1"/>
                </a:solidFill>
                <a:latin typeface="Arial" charset="0"/>
                <a:ea typeface="Arial" charset="0"/>
                <a:cs typeface="Arial" charset="0"/>
                <a:sym typeface="Cabin"/>
              </a:rPr>
              <a:t>Μεγαλύτερο</a:t>
            </a:r>
            <a:r>
              <a:rPr lang="en-US" sz="3000" dirty="0">
                <a:solidFill>
                  <a:schemeClr val="lt1"/>
                </a:solidFill>
                <a:latin typeface="Arial" charset="0"/>
                <a:ea typeface="Arial" charset="0"/>
                <a:cs typeface="Arial" charset="0"/>
                <a:sym typeface="Cabin"/>
              </a:rPr>
              <a:t>')</a:t>
            </a:r>
            <a:endParaRPr lang="en-US" sz="3000" u="none" strike="noStrike" cap="none" dirty="0">
              <a:solidFill>
                <a:schemeClr val="lt1"/>
              </a:solidFill>
              <a:latin typeface="Arial" charset="0"/>
              <a:ea typeface="Arial" charset="0"/>
              <a:cs typeface="Arial" charset="0"/>
              <a:sym typeface="Cabin"/>
            </a:endParaRPr>
          </a:p>
        </p:txBody>
      </p:sp>
      <p:cxnSp>
        <p:nvCxnSpPr>
          <p:cNvPr id="583" name="Shape 583"/>
          <p:cNvCxnSpPr/>
          <p:nvPr/>
        </p:nvCxnSpPr>
        <p:spPr>
          <a:xfrm rot="10800000">
            <a:off x="4038599" y="5492749"/>
            <a:ext cx="777875" cy="15875"/>
          </a:xfrm>
          <a:prstGeom prst="straightConnector1">
            <a:avLst/>
          </a:prstGeom>
          <a:noFill/>
          <a:ln w="76200" cap="rnd" cmpd="sng">
            <a:solidFill>
              <a:srgbClr val="00FFFF"/>
            </a:solidFill>
            <a:prstDash val="solid"/>
            <a:miter/>
            <a:headEnd type="none" w="med" len="med"/>
            <a:tailEnd type="none" w="med" len="med"/>
          </a:ln>
        </p:spPr>
      </p:cxnSp>
      <p:cxnSp>
        <p:nvCxnSpPr>
          <p:cNvPr id="584" name="Shape 584"/>
          <p:cNvCxnSpPr/>
          <p:nvPr/>
        </p:nvCxnSpPr>
        <p:spPr>
          <a:xfrm rot="10800000" flipH="1">
            <a:off x="4783137" y="5492750"/>
            <a:ext cx="15875" cy="644524"/>
          </a:xfrm>
          <a:prstGeom prst="straightConnector1">
            <a:avLst/>
          </a:prstGeom>
          <a:noFill/>
          <a:ln w="76200" cap="rnd" cmpd="sng">
            <a:solidFill>
              <a:srgbClr val="00FFFF"/>
            </a:solidFill>
            <a:prstDash val="solid"/>
            <a:miter/>
            <a:headEnd type="stealth" w="med" len="med"/>
            <a:tailEnd type="none" w="med" len="med"/>
          </a:ln>
        </p:spPr>
      </p:cxnSp>
      <p:cxnSp>
        <p:nvCxnSpPr>
          <p:cNvPr id="585" name="Shape 585"/>
          <p:cNvCxnSpPr/>
          <p:nvPr/>
        </p:nvCxnSpPr>
        <p:spPr>
          <a:xfrm flipH="1">
            <a:off x="4783137" y="6831011"/>
            <a:ext cx="15875" cy="314324"/>
          </a:xfrm>
          <a:prstGeom prst="straightConnector1">
            <a:avLst/>
          </a:prstGeom>
          <a:noFill/>
          <a:ln w="76200" cap="rnd" cmpd="sng">
            <a:solidFill>
              <a:srgbClr val="00FFFF"/>
            </a:solidFill>
            <a:prstDash val="solid"/>
            <a:miter/>
            <a:headEnd type="none" w="med" len="med"/>
            <a:tailEnd type="none" w="med" len="med"/>
          </a:ln>
        </p:spPr>
      </p:cxnSp>
      <p:cxnSp>
        <p:nvCxnSpPr>
          <p:cNvPr id="586" name="Shape 586"/>
          <p:cNvCxnSpPr/>
          <p:nvPr/>
        </p:nvCxnSpPr>
        <p:spPr>
          <a:xfrm>
            <a:off x="2649536" y="7162800"/>
            <a:ext cx="2149474" cy="0"/>
          </a:xfrm>
          <a:prstGeom prst="straightConnector1">
            <a:avLst/>
          </a:prstGeom>
          <a:noFill/>
          <a:ln w="76200" cap="rnd" cmpd="sng">
            <a:solidFill>
              <a:srgbClr val="00FFFF"/>
            </a:solidFill>
            <a:prstDash val="solid"/>
            <a:miter/>
            <a:headEnd type="stealth" w="med" len="med"/>
            <a:tailEnd type="none" w="med" len="med"/>
          </a:ln>
        </p:spPr>
      </p:cxnSp>
      <p:cxnSp>
        <p:nvCxnSpPr>
          <p:cNvPr id="587" name="Shape 587"/>
          <p:cNvCxnSpPr>
            <a:cxnSpLocks/>
          </p:cNvCxnSpPr>
          <p:nvPr/>
        </p:nvCxnSpPr>
        <p:spPr>
          <a:xfrm flipH="1">
            <a:off x="11627077" y="5704114"/>
            <a:ext cx="1913825" cy="1141185"/>
          </a:xfrm>
          <a:prstGeom prst="straightConnector1">
            <a:avLst/>
          </a:prstGeom>
          <a:noFill/>
          <a:ln w="50800" cap="rnd" cmpd="sng">
            <a:solidFill>
              <a:srgbClr val="FFFFFF"/>
            </a:solidFill>
            <a:prstDash val="solid"/>
            <a:miter/>
            <a:headEnd type="stealth" w="med" len="med"/>
            <a:tailEnd type="none" w="med" len="med"/>
          </a:ln>
        </p:spPr>
      </p:cxnSp>
      <p:sp>
        <p:nvSpPr>
          <p:cNvPr id="588" name="Shape 588"/>
          <p:cNvSpPr txBox="1"/>
          <p:nvPr/>
        </p:nvSpPr>
        <p:spPr>
          <a:xfrm>
            <a:off x="1244600" y="7658100"/>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000" u="none" strike="noStrike" cap="none" dirty="0">
                <a:solidFill>
                  <a:schemeClr val="lt1"/>
                </a:solidFill>
                <a:latin typeface="Arial" charset="0"/>
                <a:ea typeface="Arial" charset="0"/>
                <a:cs typeface="Arial" charset="0"/>
                <a:sym typeface="Cabin"/>
              </a:rPr>
              <a:t>print(</a:t>
            </a:r>
            <a:r>
              <a:rPr lang="en-US" sz="3000" dirty="0">
                <a:solidFill>
                  <a:schemeClr val="lt1"/>
                </a:solidFill>
                <a:latin typeface="Arial" charset="0"/>
                <a:ea typeface="Arial" charset="0"/>
                <a:cs typeface="Arial" charset="0"/>
                <a:sym typeface="Cabin"/>
              </a:rPr>
              <a:t>'</a:t>
            </a:r>
            <a:r>
              <a:rPr lang="el-GR" sz="3000" dirty="0">
                <a:solidFill>
                  <a:schemeClr val="lt1"/>
                </a:solidFill>
                <a:latin typeface="Arial" charset="0"/>
                <a:ea typeface="Arial" charset="0"/>
                <a:cs typeface="Arial" charset="0"/>
                <a:sym typeface="Cabin"/>
              </a:rPr>
              <a:t>Τέλος</a:t>
            </a:r>
            <a:r>
              <a:rPr lang="en-US" sz="3000" dirty="0">
                <a:solidFill>
                  <a:schemeClr val="lt1"/>
                </a:solidFill>
                <a:latin typeface="Arial" charset="0"/>
                <a:ea typeface="Arial" charset="0"/>
                <a:cs typeface="Arial" charset="0"/>
                <a:sym typeface="Cabin"/>
              </a:rPr>
              <a:t>')</a:t>
            </a:r>
            <a:endParaRPr lang="en-US" sz="3000" u="none" strike="noStrike" cap="none" dirty="0">
              <a:solidFill>
                <a:schemeClr val="lt1"/>
              </a:solidFill>
              <a:latin typeface="Arial" charset="0"/>
              <a:ea typeface="Arial" charset="0"/>
              <a:cs typeface="Arial" charset="0"/>
              <a:sym typeface="Cabin"/>
            </a:endParaRPr>
          </a:p>
        </p:txBody>
      </p:sp>
      <p:sp>
        <p:nvSpPr>
          <p:cNvPr id="589" name="Shape 589"/>
          <p:cNvSpPr txBox="1"/>
          <p:nvPr/>
        </p:nvSpPr>
        <p:spPr>
          <a:xfrm>
            <a:off x="4414837" y="2108200"/>
            <a:ext cx="725486"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000" u="none" strike="noStrike" cap="none" dirty="0">
                <a:solidFill>
                  <a:srgbClr val="FFFFFF"/>
                </a:solidFill>
                <a:latin typeface="Arial" charset="0"/>
                <a:ea typeface="Arial" charset="0"/>
                <a:cs typeface="Arial" charset="0"/>
                <a:sym typeface="Cabin"/>
              </a:rPr>
              <a:t>Ναι</a:t>
            </a:r>
            <a:endParaRPr lang="en-US" sz="3000" u="none" strike="noStrike" cap="none" dirty="0">
              <a:solidFill>
                <a:srgbClr val="FFFFFF"/>
              </a:solidFill>
              <a:latin typeface="Arial" charset="0"/>
              <a:ea typeface="Arial" charset="0"/>
              <a:cs typeface="Arial" charset="0"/>
              <a:sym typeface="Cabin"/>
            </a:endParaRPr>
          </a:p>
        </p:txBody>
      </p:sp>
      <p:sp>
        <p:nvSpPr>
          <p:cNvPr id="591" name="Shape 591"/>
          <p:cNvSpPr txBox="1"/>
          <p:nvPr/>
        </p:nvSpPr>
        <p:spPr>
          <a:xfrm>
            <a:off x="1652280" y="3609265"/>
            <a:ext cx="725399" cy="6221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000" dirty="0">
                <a:solidFill>
                  <a:srgbClr val="FFFFFF"/>
                </a:solidFill>
                <a:latin typeface="Arial" charset="0"/>
                <a:ea typeface="Arial" charset="0"/>
                <a:cs typeface="Arial" charset="0"/>
                <a:sym typeface="Cabin"/>
              </a:rPr>
              <a:t>Όχι</a:t>
            </a:r>
            <a:endParaRPr lang="en-US" sz="3000" dirty="0">
              <a:solidFill>
                <a:srgbClr val="FFFFFF"/>
              </a:solidFill>
              <a:latin typeface="Arial" charset="0"/>
              <a:ea typeface="Arial" charset="0"/>
              <a:cs typeface="Arial" charset="0"/>
              <a:sym typeface="Cabin"/>
            </a:endParaRPr>
          </a:p>
        </p:txBody>
      </p:sp>
      <p:sp>
        <p:nvSpPr>
          <p:cNvPr id="28" name="Shape 591"/>
          <p:cNvSpPr txBox="1"/>
          <p:nvPr/>
        </p:nvSpPr>
        <p:spPr>
          <a:xfrm>
            <a:off x="1663560" y="6285823"/>
            <a:ext cx="725399" cy="6221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algn="ctr">
              <a:buClr>
                <a:schemeClr val="lt1"/>
              </a:buClr>
              <a:buSzPct val="25000"/>
            </a:pPr>
            <a:r>
              <a:rPr lang="el-GR" sz="3000" dirty="0">
                <a:solidFill>
                  <a:srgbClr val="FFFFFF"/>
                </a:solidFill>
                <a:latin typeface="Arial" charset="0"/>
                <a:ea typeface="Arial" charset="0"/>
                <a:cs typeface="Arial" charset="0"/>
                <a:sym typeface="Cabin"/>
              </a:rPr>
              <a:t>Όχι</a:t>
            </a:r>
            <a:endParaRPr lang="en-US" sz="3000" dirty="0">
              <a:solidFill>
                <a:srgbClr val="FFFFFF"/>
              </a:solidFill>
              <a:latin typeface="Arial" charset="0"/>
              <a:ea typeface="Arial" charset="0"/>
              <a:cs typeface="Arial" charset="0"/>
              <a:sym typeface="Cabin"/>
            </a:endParaRPr>
          </a:p>
        </p:txBody>
      </p:sp>
      <p:sp>
        <p:nvSpPr>
          <p:cNvPr id="29" name="Shape 589"/>
          <p:cNvSpPr txBox="1"/>
          <p:nvPr/>
        </p:nvSpPr>
        <p:spPr>
          <a:xfrm>
            <a:off x="4414837" y="4802660"/>
            <a:ext cx="725486"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000" u="none" strike="noStrike" cap="none" dirty="0">
                <a:solidFill>
                  <a:srgbClr val="FFFFFF"/>
                </a:solidFill>
                <a:latin typeface="Arial" charset="0"/>
                <a:ea typeface="Arial" charset="0"/>
                <a:cs typeface="Arial" charset="0"/>
                <a:sym typeface="Cabin"/>
              </a:rPr>
              <a:t>Ναι</a:t>
            </a:r>
            <a:endParaRPr lang="en-US" sz="3000" u="none" strike="noStrike" cap="none" dirty="0">
              <a:solidFill>
                <a:srgbClr val="FFFFFF"/>
              </a:solidFill>
              <a:latin typeface="Arial" charset="0"/>
              <a:ea typeface="Arial" charset="0"/>
              <a:cs typeface="Arial" charset="0"/>
              <a:sym typeface="Cabi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73"/>
        <p:cNvGrpSpPr/>
        <p:nvPr/>
      </p:nvGrpSpPr>
      <p:grpSpPr>
        <a:xfrm>
          <a:off x="0" y="0"/>
          <a:ext cx="0" cy="0"/>
          <a:chOff x="0" y="0"/>
          <a:chExt cx="0" cy="0"/>
        </a:xfrm>
      </p:grpSpPr>
      <p:sp>
        <p:nvSpPr>
          <p:cNvPr id="574" name="Shape 574"/>
          <p:cNvSpPr txBox="1">
            <a:spLocks noGrp="1"/>
          </p:cNvSpPr>
          <p:nvPr>
            <p:ph type="title"/>
          </p:nvPr>
        </p:nvSpPr>
        <p:spPr>
          <a:xfrm>
            <a:off x="1060450" y="745588"/>
            <a:ext cx="5934648"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Πολλαπλών Επιλογών</a:t>
            </a:r>
            <a:endParaRPr lang="en-US" sz="7600" u="none" strike="noStrike" cap="none" dirty="0">
              <a:solidFill>
                <a:srgbClr val="FFD966"/>
              </a:solidFill>
              <a:latin typeface="Arial" charset="0"/>
              <a:ea typeface="Arial" charset="0"/>
              <a:cs typeface="Arial" charset="0"/>
              <a:sym typeface="Cabin"/>
            </a:endParaRPr>
          </a:p>
        </p:txBody>
      </p:sp>
      <p:sp>
        <p:nvSpPr>
          <p:cNvPr id="575" name="Shape 575"/>
          <p:cNvSpPr txBox="1"/>
          <p:nvPr/>
        </p:nvSpPr>
        <p:spPr>
          <a:xfrm>
            <a:off x="1243605" y="3121862"/>
            <a:ext cx="5311799" cy="4187052"/>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FFFF"/>
                </a:solidFill>
                <a:latin typeface="Courier"/>
                <a:ea typeface="Courier"/>
                <a:cs typeface="Courier"/>
                <a:sym typeface="Courier New"/>
              </a:rPr>
              <a:t># </a:t>
            </a:r>
            <a:r>
              <a:rPr lang="el-GR" sz="3000" i="0" u="none" strike="noStrike" cap="none" dirty="0">
                <a:solidFill>
                  <a:srgbClr val="FFFFFF"/>
                </a:solidFill>
                <a:latin typeface="Courier"/>
                <a:ea typeface="Courier"/>
                <a:cs typeface="Courier"/>
                <a:sym typeface="Courier New"/>
              </a:rPr>
              <a:t>Χωρίς</a:t>
            </a:r>
            <a:r>
              <a:rPr lang="en-US" sz="3000" i="0" u="none" strike="noStrike" cap="none" dirty="0">
                <a:solidFill>
                  <a:srgbClr val="FFFFFF"/>
                </a:solidFill>
                <a:latin typeface="Courier"/>
                <a:ea typeface="Courier"/>
                <a:cs typeface="Courier"/>
                <a:sym typeface="Courier New"/>
              </a:rPr>
              <a:t> Else</a:t>
            </a: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9900"/>
                </a:solidFill>
                <a:latin typeface="Courier"/>
                <a:ea typeface="Courier"/>
                <a:cs typeface="Courier"/>
                <a:sym typeface="Courier New"/>
              </a:rPr>
              <a:t>x = 5</a:t>
            </a: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9900"/>
                </a:solidFill>
                <a:latin typeface="Courier"/>
                <a:ea typeface="Courier"/>
                <a:cs typeface="Courier"/>
                <a:sym typeface="Courier New"/>
              </a:rPr>
              <a:t>if x &lt; 2 :</a:t>
            </a:r>
          </a:p>
          <a:p>
            <a:pPr lvl="0">
              <a:buClr>
                <a:srgbClr val="00FF00"/>
              </a:buClr>
              <a:buSzPct val="25000"/>
            </a:pPr>
            <a:r>
              <a:rPr lang="en-US" sz="3000" i="0" u="none" strike="noStrike" cap="none" dirty="0">
                <a:solidFill>
                  <a:srgbClr val="00FF00"/>
                </a:solidFill>
                <a:latin typeface="Courier"/>
                <a:ea typeface="Courier"/>
                <a:cs typeface="Courier"/>
                <a:sym typeface="Courier New"/>
              </a:rPr>
              <a:t>    </a:t>
            </a:r>
            <a:r>
              <a:rPr lang="en-US" sz="3000" dirty="0">
                <a:solidFill>
                  <a:srgbClr val="00FF00"/>
                </a:solidFill>
                <a:latin typeface="Courier"/>
                <a:ea typeface="Courier"/>
                <a:cs typeface="Courier"/>
                <a:sym typeface="Courier New"/>
              </a:rPr>
              <a:t>print('</a:t>
            </a:r>
            <a:r>
              <a:rPr lang="el-GR" sz="3000" dirty="0">
                <a:solidFill>
                  <a:srgbClr val="00FF00"/>
                </a:solidFill>
                <a:latin typeface="Courier"/>
                <a:ea typeface="Courier"/>
                <a:cs typeface="Courier"/>
                <a:sym typeface="Courier New"/>
              </a:rPr>
              <a:t>μικρό</a:t>
            </a:r>
            <a:r>
              <a:rPr lang="en-US" sz="3000" dirty="0">
                <a:solidFill>
                  <a:srgbClr val="00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err="1">
                <a:solidFill>
                  <a:srgbClr val="FF9900"/>
                </a:solidFill>
                <a:latin typeface="Courier"/>
                <a:ea typeface="Courier"/>
                <a:cs typeface="Courier"/>
                <a:sym typeface="Courier New"/>
              </a:rPr>
              <a:t>elif</a:t>
            </a:r>
            <a:r>
              <a:rPr lang="en-US" sz="3000" i="0" u="none" strike="noStrike" cap="none" dirty="0">
                <a:solidFill>
                  <a:srgbClr val="FF9900"/>
                </a:solidFill>
                <a:latin typeface="Courier"/>
                <a:ea typeface="Courier"/>
                <a:cs typeface="Courier"/>
                <a:sym typeface="Courier New"/>
              </a:rPr>
              <a:t> x &lt; 10 :</a:t>
            </a:r>
          </a:p>
          <a:p>
            <a:pPr lvl="0">
              <a:buClr>
                <a:srgbClr val="FF7F00"/>
              </a:buClr>
              <a:buSzPct val="25000"/>
            </a:pP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 </a:t>
            </a:r>
            <a:r>
              <a:rPr lang="en-US" sz="3000" dirty="0">
                <a:solidFill>
                  <a:srgbClr val="00FF00"/>
                </a:solidFill>
                <a:latin typeface="Courier"/>
                <a:ea typeface="Courier"/>
                <a:cs typeface="Courier"/>
                <a:sym typeface="Courier New"/>
              </a:rPr>
              <a:t>print('</a:t>
            </a:r>
            <a:r>
              <a:rPr lang="el-GR" sz="3000" dirty="0">
                <a:solidFill>
                  <a:srgbClr val="00FF00"/>
                </a:solidFill>
                <a:latin typeface="Courier"/>
                <a:ea typeface="Courier"/>
                <a:cs typeface="Courier"/>
                <a:sym typeface="Courier New"/>
              </a:rPr>
              <a:t>Μεσαίο</a:t>
            </a:r>
            <a:r>
              <a:rPr lang="en-US" sz="3000" dirty="0">
                <a:solidFill>
                  <a:srgbClr val="00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ctr" rtl="0">
              <a:lnSpc>
                <a:spcPct val="100000"/>
              </a:lnSpc>
              <a:spcBef>
                <a:spcPts val="0"/>
              </a:spcBef>
              <a:spcAft>
                <a:spcPts val="0"/>
              </a:spcAft>
              <a:buNone/>
            </a:pPr>
            <a:endParaRPr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9900"/>
                </a:solidFill>
                <a:latin typeface="Courier"/>
                <a:ea typeface="Courier"/>
                <a:cs typeface="Courier"/>
                <a:sym typeface="Courier New"/>
              </a:rPr>
              <a:t>print('</a:t>
            </a:r>
            <a:r>
              <a:rPr lang="el-GR" sz="3000" i="0" u="none" strike="noStrike" cap="none" dirty="0">
                <a:solidFill>
                  <a:srgbClr val="FF9900"/>
                </a:solidFill>
                <a:latin typeface="Courier"/>
                <a:ea typeface="Courier"/>
                <a:cs typeface="Courier"/>
                <a:sym typeface="Courier New"/>
              </a:rPr>
              <a:t>Τέλος</a:t>
            </a:r>
            <a:r>
              <a:rPr lang="en-US" sz="3000" i="0" u="none" strike="noStrike" cap="none" dirty="0">
                <a:solidFill>
                  <a:srgbClr val="FF9900"/>
                </a:solidFill>
                <a:latin typeface="Courier"/>
                <a:ea typeface="Courier"/>
                <a:cs typeface="Courier"/>
                <a:sym typeface="Courier New"/>
              </a:rPr>
              <a:t>')</a:t>
            </a:r>
          </a:p>
        </p:txBody>
      </p:sp>
      <p:sp>
        <p:nvSpPr>
          <p:cNvPr id="576" name="Shape 576"/>
          <p:cNvSpPr txBox="1"/>
          <p:nvPr/>
        </p:nvSpPr>
        <p:spPr>
          <a:xfrm>
            <a:off x="8707420" y="1563873"/>
            <a:ext cx="6437700" cy="6177716"/>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if x &lt; 2 :</a:t>
            </a:r>
          </a:p>
          <a:p>
            <a:pPr lvl="0">
              <a:buClr>
                <a:srgbClr val="FFFF00"/>
              </a:buClr>
              <a:buSzPct val="25000"/>
            </a:pPr>
            <a:r>
              <a:rPr lang="en-US" sz="3000" i="0" u="none" strike="noStrike" cap="none" dirty="0">
                <a:solidFill>
                  <a:srgbClr val="FFFF00"/>
                </a:solidFill>
                <a:latin typeface="Courier"/>
                <a:ea typeface="Courier"/>
                <a:cs typeface="Courier"/>
                <a:sym typeface="Courier New"/>
              </a:rPr>
              <a:t>    </a:t>
            </a:r>
            <a:r>
              <a:rPr lang="en-US" sz="3000" dirty="0">
                <a:solidFill>
                  <a:srgbClr val="FFFF00"/>
                </a:solidFill>
                <a:latin typeface="Courier"/>
                <a:ea typeface="Courier"/>
                <a:cs typeface="Courier"/>
                <a:sym typeface="Courier New"/>
              </a:rPr>
              <a:t>print('</a:t>
            </a:r>
            <a:r>
              <a:rPr lang="el-GR" sz="3000" dirty="0">
                <a:solidFill>
                  <a:srgbClr val="FFFF00"/>
                </a:solidFill>
                <a:latin typeface="Courier"/>
                <a:ea typeface="Courier"/>
                <a:cs typeface="Courier"/>
                <a:sym typeface="Courier New"/>
              </a:rPr>
              <a:t>μικρό</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elif</a:t>
            </a:r>
            <a:r>
              <a:rPr lang="en-US" sz="3000" i="0" u="none" strike="noStrike" cap="none" dirty="0">
                <a:solidFill>
                  <a:srgbClr val="FFFF00"/>
                </a:solidFill>
                <a:latin typeface="Courier"/>
                <a:ea typeface="Courier"/>
                <a:cs typeface="Courier"/>
                <a:sym typeface="Courier New"/>
              </a:rPr>
              <a:t> x &lt; 10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Μεσαίο</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elif</a:t>
            </a:r>
            <a:r>
              <a:rPr lang="en-US" sz="3000" i="0" u="none" strike="noStrike" cap="none" dirty="0">
                <a:solidFill>
                  <a:srgbClr val="FFFF00"/>
                </a:solidFill>
                <a:latin typeface="Courier"/>
                <a:ea typeface="Courier"/>
                <a:cs typeface="Courier"/>
                <a:sym typeface="Courier New"/>
              </a:rPr>
              <a:t> x &lt; 20 :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Μεγάλο</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elif</a:t>
            </a:r>
            <a:r>
              <a:rPr lang="en-US" sz="3000" i="0" u="none" strike="noStrike" cap="none" dirty="0">
                <a:solidFill>
                  <a:srgbClr val="FFFF00"/>
                </a:solidFill>
                <a:latin typeface="Courier"/>
                <a:ea typeface="Courier"/>
                <a:cs typeface="Courier"/>
                <a:sym typeface="Courier New"/>
              </a:rPr>
              <a:t> x &lt; 40 :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Μεγαλύτερο</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elif</a:t>
            </a:r>
            <a:r>
              <a:rPr lang="en-US" sz="3000" i="0" u="none" strike="noStrike" cap="none" dirty="0">
                <a:solidFill>
                  <a:srgbClr val="FFFF00"/>
                </a:solidFill>
                <a:latin typeface="Courier"/>
                <a:ea typeface="Courier"/>
                <a:cs typeface="Courier"/>
                <a:sym typeface="Courier New"/>
              </a:rPr>
              <a:t> x &lt; 100:</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Τεράστιο</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else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Μεγαλοπρεπές</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80"/>
        <p:cNvGrpSpPr/>
        <p:nvPr/>
      </p:nvGrpSpPr>
      <p:grpSpPr>
        <a:xfrm>
          <a:off x="0" y="0"/>
          <a:ext cx="0" cy="0"/>
          <a:chOff x="0" y="0"/>
          <a:chExt cx="0" cy="0"/>
        </a:xfrm>
      </p:grpSpPr>
      <p:sp>
        <p:nvSpPr>
          <p:cNvPr id="581" name="Shape 581"/>
          <p:cNvSpPr txBox="1">
            <a:spLocks noGrp="1"/>
          </p:cNvSpPr>
          <p:nvPr>
            <p:ph type="title"/>
          </p:nvPr>
        </p:nvSpPr>
        <p:spPr>
          <a:xfrm>
            <a:off x="1332593" y="745588"/>
            <a:ext cx="13590814"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Γρίφος Πολλαπλών Επιλογών</a:t>
            </a:r>
            <a:endParaRPr lang="en-US" sz="7600" u="none" strike="noStrike" cap="none" dirty="0">
              <a:solidFill>
                <a:srgbClr val="FFD966"/>
              </a:solidFill>
              <a:latin typeface="Arial" charset="0"/>
              <a:ea typeface="Arial" charset="0"/>
              <a:cs typeface="Arial" charset="0"/>
              <a:sym typeface="Cabin"/>
            </a:endParaRPr>
          </a:p>
        </p:txBody>
      </p:sp>
      <p:sp>
        <p:nvSpPr>
          <p:cNvPr id="582" name="Shape 582"/>
          <p:cNvSpPr txBox="1"/>
          <p:nvPr/>
        </p:nvSpPr>
        <p:spPr>
          <a:xfrm>
            <a:off x="8677001" y="3640379"/>
            <a:ext cx="6410699" cy="4046407"/>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9900"/>
                </a:solidFill>
                <a:latin typeface="Courier"/>
                <a:ea typeface="Courier"/>
                <a:cs typeface="Courier"/>
                <a:sym typeface="Courier New"/>
              </a:rPr>
              <a:t>if x &lt; 2 :</a:t>
            </a:r>
          </a:p>
          <a:p>
            <a:pPr lvl="0">
              <a:buClr>
                <a:srgbClr val="FFFF00"/>
              </a:buClr>
              <a:buSzPct val="25000"/>
            </a:pPr>
            <a:r>
              <a:rPr lang="en-US" sz="3000" i="0" u="none" strike="noStrike" cap="none" dirty="0">
                <a:solidFill>
                  <a:srgbClr val="FF9900"/>
                </a:solidFill>
                <a:latin typeface="Courier"/>
                <a:ea typeface="Courier"/>
                <a:cs typeface="Courier"/>
                <a:sym typeface="Courier New"/>
              </a:rPr>
              <a:t>    </a:t>
            </a:r>
            <a:r>
              <a:rPr lang="en-US" sz="3000" dirty="0">
                <a:solidFill>
                  <a:srgbClr val="FF9900"/>
                </a:solidFill>
                <a:latin typeface="Courier"/>
                <a:ea typeface="Courier"/>
                <a:cs typeface="Courier"/>
                <a:sym typeface="Courier New"/>
              </a:rPr>
              <a:t>print('</a:t>
            </a:r>
            <a:r>
              <a:rPr lang="el-GR" sz="3000" dirty="0">
                <a:solidFill>
                  <a:srgbClr val="FF9900"/>
                </a:solidFill>
                <a:latin typeface="Courier"/>
                <a:ea typeface="Courier"/>
                <a:cs typeface="Courier"/>
                <a:sym typeface="Courier New"/>
              </a:rPr>
              <a:t>Κάτω από </a:t>
            </a:r>
            <a:r>
              <a:rPr lang="en-US" sz="3000" dirty="0">
                <a:solidFill>
                  <a:srgbClr val="FF9900"/>
                </a:solidFill>
                <a:latin typeface="Courier"/>
                <a:ea typeface="Courier"/>
                <a:cs typeface="Courier"/>
                <a:sym typeface="Courier New"/>
              </a:rPr>
              <a:t> 2')</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9900"/>
                </a:solidFill>
                <a:latin typeface="Courier"/>
                <a:ea typeface="Courier"/>
                <a:cs typeface="Courier"/>
                <a:sym typeface="Courier New"/>
              </a:rPr>
              <a:t>elif</a:t>
            </a:r>
            <a:r>
              <a:rPr lang="en-US" sz="3000" i="0" u="none" strike="noStrike" cap="none" dirty="0">
                <a:solidFill>
                  <a:srgbClr val="FF9900"/>
                </a:solidFill>
                <a:latin typeface="Courier"/>
                <a:ea typeface="Courier"/>
                <a:cs typeface="Courier"/>
                <a:sym typeface="Courier New"/>
              </a:rPr>
              <a:t> x &lt; 20 :</a:t>
            </a:r>
          </a:p>
          <a:p>
            <a:pPr lvl="0">
              <a:buClr>
                <a:srgbClr val="FFFF00"/>
              </a:buClr>
              <a:buSzPct val="25000"/>
            </a:pPr>
            <a:r>
              <a:rPr lang="en-US" sz="3000" i="0" u="none" strike="noStrike" cap="none" dirty="0">
                <a:solidFill>
                  <a:srgbClr val="FF9900"/>
                </a:solidFill>
                <a:latin typeface="Courier"/>
                <a:ea typeface="Courier"/>
                <a:cs typeface="Courier"/>
                <a:sym typeface="Courier New"/>
              </a:rPr>
              <a:t>    print('</a:t>
            </a:r>
            <a:r>
              <a:rPr lang="el-GR" sz="3000" i="0" u="none" strike="noStrike" cap="none" dirty="0">
                <a:solidFill>
                  <a:srgbClr val="FF9900"/>
                </a:solidFill>
                <a:latin typeface="Courier"/>
                <a:ea typeface="Courier"/>
                <a:cs typeface="Courier"/>
                <a:sym typeface="Courier New"/>
              </a:rPr>
              <a:t>Κάτω από </a:t>
            </a:r>
            <a:r>
              <a:rPr lang="en-US" sz="3000" i="0" u="none" strike="noStrike" cap="none" dirty="0">
                <a:solidFill>
                  <a:srgbClr val="FF9900"/>
                </a:solidFill>
                <a:latin typeface="Courier"/>
                <a:ea typeface="Courier"/>
                <a:cs typeface="Courier"/>
                <a:sym typeface="Courier New"/>
              </a:rPr>
              <a:t> 20</a:t>
            </a:r>
            <a:r>
              <a:rPr lang="en-US" sz="3000" dirty="0">
                <a:solidFill>
                  <a:srgbClr val="FF9900"/>
                </a:solidFill>
                <a:latin typeface="Courier"/>
                <a:ea typeface="Courier"/>
                <a:cs typeface="Courier"/>
                <a:sym typeface="Courier New"/>
              </a:rPr>
              <a:t>')</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9900"/>
                </a:solidFill>
                <a:latin typeface="Courier"/>
                <a:ea typeface="Courier"/>
                <a:cs typeface="Courier"/>
                <a:sym typeface="Courier New"/>
              </a:rPr>
              <a:t>elif</a:t>
            </a:r>
            <a:r>
              <a:rPr lang="en-US" sz="3000" i="0" u="none" strike="noStrike" cap="none" dirty="0">
                <a:solidFill>
                  <a:srgbClr val="FF9900"/>
                </a:solidFill>
                <a:latin typeface="Courier"/>
                <a:ea typeface="Courier"/>
                <a:cs typeface="Courier"/>
                <a:sym typeface="Courier New"/>
              </a:rPr>
              <a:t> x &lt; 10 : </a:t>
            </a:r>
          </a:p>
          <a:p>
            <a:pPr lvl="0">
              <a:buClr>
                <a:srgbClr val="FFFF00"/>
              </a:buClr>
              <a:buSzPct val="25000"/>
            </a:pPr>
            <a:r>
              <a:rPr lang="en-US" sz="3000" i="0" u="none" strike="noStrike" cap="none" dirty="0">
                <a:solidFill>
                  <a:srgbClr val="FF9900"/>
                </a:solidFill>
                <a:latin typeface="Courier"/>
                <a:ea typeface="Courier"/>
                <a:cs typeface="Courier"/>
                <a:sym typeface="Courier New"/>
              </a:rPr>
              <a:t>    print('</a:t>
            </a:r>
            <a:r>
              <a:rPr lang="el-GR" sz="3000" i="0" u="none" strike="noStrike" cap="none" dirty="0">
                <a:solidFill>
                  <a:srgbClr val="FF9900"/>
                </a:solidFill>
                <a:latin typeface="Courier"/>
                <a:ea typeface="Courier"/>
                <a:cs typeface="Courier"/>
                <a:sym typeface="Courier New"/>
              </a:rPr>
              <a:t>Κάτω από </a:t>
            </a:r>
            <a:r>
              <a:rPr lang="en-US" sz="3000" i="0" u="none" strike="noStrike" cap="none" dirty="0">
                <a:solidFill>
                  <a:srgbClr val="FF9900"/>
                </a:solidFill>
                <a:latin typeface="Courier"/>
                <a:ea typeface="Courier"/>
                <a:cs typeface="Courier"/>
                <a:sym typeface="Courier New"/>
              </a:rPr>
              <a:t> 10</a:t>
            </a:r>
            <a:r>
              <a:rPr lang="en-US" sz="3000" dirty="0">
                <a:solidFill>
                  <a:srgbClr val="FF9900"/>
                </a:solidFill>
                <a:latin typeface="Courier"/>
                <a:ea typeface="Courier"/>
                <a:cs typeface="Courier"/>
                <a:sym typeface="Courier New"/>
              </a:rPr>
              <a:t>')</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9900"/>
                </a:solidFill>
                <a:latin typeface="Courier"/>
                <a:ea typeface="Courier"/>
                <a:cs typeface="Courier"/>
                <a:sym typeface="Courier New"/>
              </a:rPr>
              <a:t>else :</a:t>
            </a:r>
          </a:p>
          <a:p>
            <a:pPr lvl="0">
              <a:buClr>
                <a:srgbClr val="FFFF00"/>
              </a:buClr>
              <a:buSzPct val="25000"/>
            </a:pPr>
            <a:r>
              <a:rPr lang="en-US" sz="3000" i="0" u="none" strike="noStrike" cap="none" dirty="0">
                <a:solidFill>
                  <a:srgbClr val="FF9900"/>
                </a:solidFill>
                <a:latin typeface="Courier"/>
                <a:ea typeface="Courier"/>
                <a:cs typeface="Courier"/>
                <a:sym typeface="Courier New"/>
              </a:rPr>
              <a:t>    print('</a:t>
            </a:r>
            <a:r>
              <a:rPr lang="el-GR" sz="3000" i="0" u="none" strike="noStrike" cap="none" dirty="0">
                <a:solidFill>
                  <a:srgbClr val="FF9900"/>
                </a:solidFill>
                <a:latin typeface="Courier"/>
                <a:ea typeface="Courier"/>
                <a:cs typeface="Courier"/>
                <a:sym typeface="Courier New"/>
              </a:rPr>
              <a:t>Κάτι άλλο</a:t>
            </a:r>
            <a:r>
              <a:rPr lang="en-US" sz="3000" dirty="0">
                <a:solidFill>
                  <a:srgbClr val="FF9900"/>
                </a:solidFill>
                <a:latin typeface="Courier"/>
                <a:ea typeface="Courier"/>
                <a:cs typeface="Courier"/>
                <a:sym typeface="Courier New"/>
              </a:rPr>
              <a:t>')</a:t>
            </a:r>
            <a:endParaRPr lang="en-US" sz="3000" i="0" u="none" strike="noStrike" cap="none" dirty="0">
              <a:solidFill>
                <a:srgbClr val="FF9900"/>
              </a:solidFill>
              <a:latin typeface="Courier"/>
              <a:ea typeface="Courier"/>
              <a:cs typeface="Courier"/>
              <a:sym typeface="Courier New"/>
            </a:endParaRPr>
          </a:p>
        </p:txBody>
      </p:sp>
      <p:sp>
        <p:nvSpPr>
          <p:cNvPr id="583" name="Shape 583"/>
          <p:cNvSpPr txBox="1"/>
          <p:nvPr/>
        </p:nvSpPr>
        <p:spPr>
          <a:xfrm>
            <a:off x="925250" y="4496066"/>
            <a:ext cx="7034527" cy="3220907"/>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if x &lt; 2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dirty="0">
                <a:solidFill>
                  <a:srgbClr val="FFFF00"/>
                </a:solidFill>
                <a:latin typeface="Courier"/>
                <a:ea typeface="Courier"/>
                <a:cs typeface="Courier"/>
                <a:sym typeface="Courier New"/>
              </a:rPr>
              <a:t>Κάτω από</a:t>
            </a:r>
            <a:r>
              <a:rPr lang="en-US" sz="3000" i="0" u="none" strike="noStrike" cap="none" dirty="0">
                <a:solidFill>
                  <a:srgbClr val="FFFF00"/>
                </a:solidFill>
                <a:latin typeface="Courier"/>
                <a:ea typeface="Courier"/>
                <a:cs typeface="Courier"/>
                <a:sym typeface="Courier New"/>
              </a:rPr>
              <a:t> 2</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elif</a:t>
            </a:r>
            <a:r>
              <a:rPr lang="en-US" sz="3000" i="0" u="none" strike="noStrike" cap="none" dirty="0">
                <a:solidFill>
                  <a:srgbClr val="FFFF00"/>
                </a:solidFill>
                <a:latin typeface="Courier"/>
                <a:ea typeface="Courier"/>
                <a:cs typeface="Courier"/>
                <a:sym typeface="Courier New"/>
              </a:rPr>
              <a:t> x &gt;= 2 :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Δύο ή περισσότερο</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else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Κάτι άλλο</a:t>
            </a:r>
            <a:r>
              <a:rPr lang="en-US" sz="3000" dirty="0">
                <a:solidFill>
                  <a:srgbClr val="FFFF00"/>
                </a:solidFill>
                <a:latin typeface="Courier"/>
                <a:ea typeface="Courier"/>
                <a:cs typeface="Courier"/>
                <a:sym typeface="Courier New"/>
              </a:rPr>
              <a:t>'</a:t>
            </a:r>
            <a:r>
              <a:rPr lang="en-US" sz="3000" b="1" dirty="0">
                <a:solidFill>
                  <a:srgbClr val="FFFF00"/>
                </a:solidFill>
                <a:latin typeface="Courier"/>
                <a:ea typeface="Courier"/>
                <a:cs typeface="Courier"/>
                <a:sym typeface="Courier New"/>
              </a:rPr>
              <a:t>)</a:t>
            </a:r>
            <a:endParaRPr lang="en-US" sz="3000" b="1" i="0" u="none" strike="noStrike" cap="none" dirty="0">
              <a:solidFill>
                <a:srgbClr val="FFFF00"/>
              </a:solidFill>
              <a:latin typeface="Courier"/>
              <a:ea typeface="Courier"/>
              <a:cs typeface="Courier"/>
              <a:sym typeface="Courier New"/>
            </a:endParaRPr>
          </a:p>
        </p:txBody>
      </p:sp>
      <p:sp>
        <p:nvSpPr>
          <p:cNvPr id="584" name="Shape 584"/>
          <p:cNvSpPr txBox="1"/>
          <p:nvPr/>
        </p:nvSpPr>
        <p:spPr>
          <a:xfrm>
            <a:off x="925250" y="2981784"/>
            <a:ext cx="6429707" cy="968374"/>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rgbClr val="00FF00"/>
                </a:solidFill>
                <a:latin typeface="Arial" charset="0"/>
                <a:ea typeface="Arial" charset="0"/>
                <a:cs typeface="Arial" charset="0"/>
                <a:sym typeface="Cabin"/>
              </a:rPr>
              <a:t>Ποιο δεν θα εκτυπωθεί ποτέ ανεξάρτητα από την τιμή του x;</a:t>
            </a:r>
            <a:endParaRPr lang="en-US" sz="3600" u="none" strike="noStrike" cap="none" dirty="0">
              <a:solidFill>
                <a:srgbClr val="00FF00"/>
              </a:solidFill>
              <a:latin typeface="Arial" charset="0"/>
              <a:ea typeface="Arial" charset="0"/>
              <a:cs typeface="Arial" charset="0"/>
              <a:sym typeface="Cabi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88"/>
        <p:cNvGrpSpPr/>
        <p:nvPr/>
      </p:nvGrpSpPr>
      <p:grpSpPr>
        <a:xfrm>
          <a:off x="0" y="0"/>
          <a:ext cx="0" cy="0"/>
          <a:chOff x="0" y="0"/>
          <a:chExt cx="0" cy="0"/>
        </a:xfrm>
      </p:grpSpPr>
      <p:sp>
        <p:nvSpPr>
          <p:cNvPr id="589" name="Shape 589"/>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Η δομή</a:t>
            </a:r>
            <a:r>
              <a:rPr lang="en-US" sz="7600" u="none" strike="noStrike" cap="none" dirty="0">
                <a:solidFill>
                  <a:srgbClr val="FFD966"/>
                </a:solidFill>
                <a:latin typeface="Arial" charset="0"/>
                <a:ea typeface="Arial" charset="0"/>
                <a:cs typeface="Arial" charset="0"/>
                <a:sym typeface="Cabin"/>
              </a:rPr>
              <a:t> try / except</a:t>
            </a:r>
          </a:p>
        </p:txBody>
      </p:sp>
      <p:sp>
        <p:nvSpPr>
          <p:cNvPr id="590" name="Shape 590"/>
          <p:cNvSpPr txBox="1">
            <a:spLocks noGrp="1"/>
          </p:cNvSpPr>
          <p:nvPr>
            <p:ph type="body" idx="1"/>
          </p:nvPr>
        </p:nvSpPr>
        <p:spPr>
          <a:xfrm>
            <a:off x="1155700" y="2603501"/>
            <a:ext cx="13932000" cy="4545516"/>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Περικλείεται ένα επικίνδυνο τμήμα κώδικα σε</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00FF00"/>
                </a:solidFill>
                <a:latin typeface="Arial" charset="0"/>
                <a:ea typeface="Arial" charset="0"/>
                <a:cs typeface="Arial" charset="0"/>
                <a:sym typeface="Cabin"/>
              </a:rPr>
              <a:t>try</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και</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FF9900"/>
                </a:solidFill>
                <a:latin typeface="Arial" charset="0"/>
                <a:ea typeface="Arial" charset="0"/>
                <a:cs typeface="Arial" charset="0"/>
                <a:sym typeface="Cabin"/>
              </a:rPr>
              <a:t>except</a:t>
            </a: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Εάν ο κώδικας στο </a:t>
            </a:r>
            <a:r>
              <a:rPr lang="en-US" sz="3600" u="none" strike="noStrike" cap="none" dirty="0">
                <a:solidFill>
                  <a:srgbClr val="00FF00"/>
                </a:solidFill>
                <a:latin typeface="Arial" charset="0"/>
                <a:ea typeface="Arial" charset="0"/>
                <a:cs typeface="Arial" charset="0"/>
                <a:sym typeface="Cabin"/>
              </a:rPr>
              <a:t>try</a:t>
            </a:r>
            <a:r>
              <a:rPr lang="el-GR" sz="3600" u="none" strike="noStrike" cap="none" dirty="0">
                <a:solidFill>
                  <a:schemeClr val="lt1"/>
                </a:solidFill>
                <a:latin typeface="Arial" charset="0"/>
                <a:ea typeface="Arial" charset="0"/>
                <a:cs typeface="Arial" charset="0"/>
                <a:sym typeface="Cabin"/>
              </a:rPr>
              <a:t> λειτουργήσει - το </a:t>
            </a:r>
            <a:r>
              <a:rPr lang="en-US" sz="3600" u="none" strike="noStrike" cap="none" dirty="0">
                <a:solidFill>
                  <a:srgbClr val="FF9900"/>
                </a:solidFill>
                <a:latin typeface="Arial" charset="0"/>
                <a:ea typeface="Arial" charset="0"/>
                <a:cs typeface="Arial" charset="0"/>
                <a:sym typeface="Cabin"/>
              </a:rPr>
              <a:t>except</a:t>
            </a:r>
            <a:r>
              <a:rPr lang="el-GR" sz="3600" u="none" strike="noStrike" cap="none" dirty="0">
                <a:solidFill>
                  <a:schemeClr val="lt1"/>
                </a:solidFill>
                <a:latin typeface="Arial" charset="0"/>
                <a:ea typeface="Arial" charset="0"/>
                <a:cs typeface="Arial" charset="0"/>
                <a:sym typeface="Cabin"/>
              </a:rPr>
              <a:t> παραλείπεται</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Εάν ο κώδικας στο </a:t>
            </a:r>
            <a:r>
              <a:rPr lang="en-US" sz="3600" u="none" strike="noStrike" cap="none" dirty="0">
                <a:solidFill>
                  <a:srgbClr val="00FF00"/>
                </a:solidFill>
                <a:latin typeface="Arial" charset="0"/>
                <a:ea typeface="Arial" charset="0"/>
                <a:cs typeface="Arial" charset="0"/>
                <a:sym typeface="Cabin"/>
              </a:rPr>
              <a:t>try</a:t>
            </a:r>
            <a:r>
              <a:rPr lang="el-GR" sz="3600" u="none" strike="noStrike" cap="none" dirty="0">
                <a:solidFill>
                  <a:schemeClr val="lt1"/>
                </a:solidFill>
                <a:latin typeface="Arial" charset="0"/>
                <a:ea typeface="Arial" charset="0"/>
                <a:cs typeface="Arial" charset="0"/>
                <a:sym typeface="Cabin"/>
              </a:rPr>
              <a:t> αποτύχει - μεταβαίνει στην ενότητα </a:t>
            </a:r>
            <a:r>
              <a:rPr lang="en-US" sz="3600" u="none" strike="noStrike" cap="none" dirty="0">
                <a:solidFill>
                  <a:srgbClr val="FF9900"/>
                </a:solidFill>
                <a:latin typeface="Arial" charset="0"/>
                <a:ea typeface="Arial" charset="0"/>
                <a:cs typeface="Arial" charset="0"/>
                <a:sym typeface="Cabin"/>
              </a:rPr>
              <a:t>except</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94"/>
        <p:cNvGrpSpPr/>
        <p:nvPr/>
      </p:nvGrpSpPr>
      <p:grpSpPr>
        <a:xfrm>
          <a:off x="0" y="0"/>
          <a:ext cx="0" cy="0"/>
          <a:chOff x="0" y="0"/>
          <a:chExt cx="0" cy="0"/>
        </a:xfrm>
      </p:grpSpPr>
      <p:sp>
        <p:nvSpPr>
          <p:cNvPr id="595" name="Shape 595"/>
          <p:cNvSpPr txBox="1"/>
          <p:nvPr/>
        </p:nvSpPr>
        <p:spPr>
          <a:xfrm>
            <a:off x="2468884" y="4147704"/>
            <a:ext cx="5158799"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cat </a:t>
            </a:r>
            <a:r>
              <a:rPr lang="en-US" sz="3000" i="0" u="none" strike="noStrike" cap="none" dirty="0" err="1">
                <a:solidFill>
                  <a:srgbClr val="FFFF00"/>
                </a:solidFill>
                <a:latin typeface="Courier"/>
                <a:ea typeface="Courier"/>
                <a:cs typeface="Courier"/>
                <a:sym typeface="Courier New"/>
              </a:rPr>
              <a:t>notry.py</a:t>
            </a:r>
            <a:r>
              <a:rPr lang="en-US" sz="3000" i="0" u="none" strike="noStrike" cap="none" dirty="0">
                <a:solidFill>
                  <a:srgbClr val="FFFF00"/>
                </a:solidFill>
                <a:latin typeface="Courier"/>
                <a:ea typeface="Courier"/>
                <a:cs typeface="Courier"/>
                <a:sym typeface="Courier New"/>
              </a:rPr>
              <a:t> </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'Hello Bob</a:t>
            </a:r>
            <a:r>
              <a:rPr lang="en-US" sz="3000"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 = </a:t>
            </a:r>
            <a:r>
              <a:rPr lang="en-US" sz="3000" i="0" u="none" strike="noStrike" cap="none" dirty="0" err="1">
                <a:solidFill>
                  <a:srgbClr val="FFFF00"/>
                </a:solidFill>
                <a:latin typeface="Courier"/>
                <a:ea typeface="Courier"/>
                <a:cs typeface="Courier"/>
                <a:sym typeface="Courier New"/>
              </a:rPr>
              <a:t>int</a:t>
            </a:r>
            <a:r>
              <a:rPr lang="en-US" sz="3000" i="0" u="none" strike="noStrike" cap="none" dirty="0">
                <a:solidFill>
                  <a:srgbClr val="FFFF00"/>
                </a:solidFill>
                <a:latin typeface="Courier"/>
                <a:ea typeface="Courier"/>
                <a:cs typeface="Courier"/>
                <a:sym typeface="Courier New"/>
              </a:rPr>
              <a:t>(</a:t>
            </a: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l-GR" sz="3000" i="0" u="none" strike="noStrike" cap="none" dirty="0">
                <a:solidFill>
                  <a:srgbClr val="FFFF00"/>
                </a:solidFill>
                <a:latin typeface="Courier"/>
                <a:ea typeface="Courier"/>
                <a:cs typeface="Courier"/>
                <a:sym typeface="Courier New"/>
              </a:rPr>
              <a:t>Πρώτο</a:t>
            </a:r>
            <a:r>
              <a:rPr lang="en-US" sz="3000" i="0" u="none" strike="noStrike" cap="none" dirty="0">
                <a:solidFill>
                  <a:srgbClr val="FFFF00"/>
                </a:solidFill>
                <a:latin typeface="Courier"/>
                <a:ea typeface="Courier"/>
                <a:cs typeface="Courier"/>
                <a:sym typeface="Courier New"/>
              </a:rPr>
              <a:t>', </a:t>
            </a: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'123</a:t>
            </a:r>
            <a:r>
              <a:rPr lang="en-US" sz="3000"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 = </a:t>
            </a:r>
            <a:r>
              <a:rPr lang="en-US" sz="3000" i="0" u="none" strike="noStrike" cap="none" dirty="0" err="1">
                <a:solidFill>
                  <a:srgbClr val="FFFF00"/>
                </a:solidFill>
                <a:latin typeface="Courier"/>
                <a:ea typeface="Courier"/>
                <a:cs typeface="Courier"/>
                <a:sym typeface="Courier New"/>
              </a:rPr>
              <a:t>int</a:t>
            </a:r>
            <a:r>
              <a:rPr lang="en-US" sz="3000" i="0" u="none" strike="noStrike" cap="none" dirty="0">
                <a:solidFill>
                  <a:srgbClr val="FFFF00"/>
                </a:solidFill>
                <a:latin typeface="Courier"/>
                <a:ea typeface="Courier"/>
                <a:cs typeface="Courier"/>
                <a:sym typeface="Courier New"/>
              </a:rPr>
              <a:t>(</a:t>
            </a: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l-GR" sz="3000" i="0" u="none" strike="noStrike" cap="none" dirty="0">
                <a:solidFill>
                  <a:srgbClr val="FFFF00"/>
                </a:solidFill>
                <a:latin typeface="Courier"/>
                <a:ea typeface="Courier"/>
                <a:cs typeface="Courier"/>
                <a:sym typeface="Courier New"/>
              </a:rPr>
              <a:t>Δεύτερο</a:t>
            </a:r>
            <a:r>
              <a:rPr lang="en-US" sz="3000" i="0" u="none" strike="noStrike" cap="none" dirty="0">
                <a:solidFill>
                  <a:srgbClr val="FFFF00"/>
                </a:solidFill>
                <a:latin typeface="Courier"/>
                <a:ea typeface="Courier"/>
                <a:cs typeface="Courier"/>
                <a:sym typeface="Courier New"/>
              </a:rPr>
              <a:t>', </a:t>
            </a: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a:t>
            </a:r>
          </a:p>
        </p:txBody>
      </p:sp>
      <p:sp>
        <p:nvSpPr>
          <p:cNvPr id="596" name="Shape 596"/>
          <p:cNvSpPr txBox="1"/>
          <p:nvPr/>
        </p:nvSpPr>
        <p:spPr>
          <a:xfrm>
            <a:off x="8039653" y="1046297"/>
            <a:ext cx="7660182" cy="32258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 python3 </a:t>
            </a:r>
            <a:r>
              <a:rPr lang="en-US" sz="3600" u="none" strike="noStrike" cap="none" dirty="0" err="1">
                <a:solidFill>
                  <a:schemeClr val="lt1"/>
                </a:solidFill>
                <a:latin typeface="Arial" charset="0"/>
                <a:ea typeface="Arial" charset="0"/>
                <a:cs typeface="Arial" charset="0"/>
                <a:sym typeface="Cabin"/>
              </a:rPr>
              <a:t>notry.py</a:t>
            </a:r>
            <a:r>
              <a:rPr lang="en-US" sz="3600" u="none" strike="noStrike" cap="none" dirty="0">
                <a:solidFill>
                  <a:schemeClr val="lt1"/>
                </a:solidFill>
                <a:latin typeface="Arial" charset="0"/>
                <a:ea typeface="Arial" charset="0"/>
                <a:cs typeface="Arial" charset="0"/>
                <a:sym typeface="Cabin"/>
              </a:rPr>
              <a:t> </a:t>
            </a:r>
          </a:p>
          <a:p>
            <a:pPr lvl="0">
              <a:buClr>
                <a:schemeClr val="lt1"/>
              </a:buClr>
              <a:buSzPct val="25000"/>
            </a:pPr>
            <a:r>
              <a:rPr lang="en-US" sz="3600" dirty="0" err="1">
                <a:solidFill>
                  <a:srgbClr val="E06666"/>
                </a:solidFill>
                <a:latin typeface="Arial" charset="0"/>
                <a:ea typeface="Arial" charset="0"/>
                <a:cs typeface="Arial" charset="0"/>
                <a:sym typeface="Cabin"/>
              </a:rPr>
              <a:t>Traceback</a:t>
            </a:r>
            <a:r>
              <a:rPr lang="en-US" sz="3600" dirty="0">
                <a:solidFill>
                  <a:srgbClr val="E06666"/>
                </a:solidFill>
                <a:latin typeface="Arial" charset="0"/>
                <a:ea typeface="Arial" charset="0"/>
                <a:cs typeface="Arial" charset="0"/>
                <a:sym typeface="Cabin"/>
              </a:rPr>
              <a:t> (most recent call last):  File "</a:t>
            </a:r>
            <a:r>
              <a:rPr lang="en-US" sz="3600" dirty="0" err="1">
                <a:solidFill>
                  <a:srgbClr val="E06666"/>
                </a:solidFill>
                <a:latin typeface="Arial" charset="0"/>
                <a:ea typeface="Arial" charset="0"/>
                <a:cs typeface="Arial" charset="0"/>
                <a:sym typeface="Cabin"/>
              </a:rPr>
              <a:t>notry.py</a:t>
            </a:r>
            <a:r>
              <a:rPr lang="en-US" sz="3600" dirty="0">
                <a:solidFill>
                  <a:srgbClr val="E06666"/>
                </a:solidFill>
                <a:latin typeface="Arial" charset="0"/>
                <a:ea typeface="Arial" charset="0"/>
                <a:cs typeface="Arial" charset="0"/>
                <a:sym typeface="Cabin"/>
              </a:rPr>
              <a:t>", line 2, in &lt;module&gt;    </a:t>
            </a:r>
            <a:r>
              <a:rPr lang="en-US" sz="3600" dirty="0" err="1">
                <a:solidFill>
                  <a:srgbClr val="E06666"/>
                </a:solidFill>
                <a:latin typeface="Arial" charset="0"/>
                <a:ea typeface="Arial" charset="0"/>
                <a:cs typeface="Arial" charset="0"/>
                <a:sym typeface="Cabin"/>
              </a:rPr>
              <a:t>istr</a:t>
            </a:r>
            <a:r>
              <a:rPr lang="en-US" sz="3600" dirty="0">
                <a:solidFill>
                  <a:srgbClr val="E06666"/>
                </a:solidFill>
                <a:latin typeface="Arial" charset="0"/>
                <a:ea typeface="Arial" charset="0"/>
                <a:cs typeface="Arial" charset="0"/>
                <a:sym typeface="Cabin"/>
              </a:rPr>
              <a:t> = </a:t>
            </a:r>
            <a:r>
              <a:rPr lang="en-US" sz="3600" dirty="0" err="1">
                <a:solidFill>
                  <a:srgbClr val="E06666"/>
                </a:solidFill>
                <a:latin typeface="Arial" charset="0"/>
                <a:ea typeface="Arial" charset="0"/>
                <a:cs typeface="Arial" charset="0"/>
                <a:sym typeface="Cabin"/>
              </a:rPr>
              <a:t>int</a:t>
            </a:r>
            <a:r>
              <a:rPr lang="en-US" sz="3600" dirty="0">
                <a:solidFill>
                  <a:srgbClr val="E06666"/>
                </a:solidFill>
                <a:latin typeface="Arial" charset="0"/>
                <a:ea typeface="Arial" charset="0"/>
                <a:cs typeface="Arial" charset="0"/>
                <a:sym typeface="Cabin"/>
              </a:rPr>
              <a:t>(</a:t>
            </a:r>
            <a:r>
              <a:rPr lang="en-US" sz="3600" dirty="0" err="1">
                <a:solidFill>
                  <a:srgbClr val="E06666"/>
                </a:solidFill>
                <a:latin typeface="Arial" charset="0"/>
                <a:ea typeface="Arial" charset="0"/>
                <a:cs typeface="Arial" charset="0"/>
                <a:sym typeface="Cabin"/>
              </a:rPr>
              <a:t>astr</a:t>
            </a:r>
            <a:r>
              <a:rPr lang="en-US" sz="3600" dirty="0">
                <a:solidFill>
                  <a:srgbClr val="E06666"/>
                </a:solidFill>
                <a:latin typeface="Arial" charset="0"/>
                <a:ea typeface="Arial" charset="0"/>
                <a:cs typeface="Arial" charset="0"/>
                <a:sym typeface="Cabin"/>
              </a:rPr>
              <a:t>)</a:t>
            </a:r>
            <a:r>
              <a:rPr lang="en-US" sz="3600" dirty="0" err="1">
                <a:solidFill>
                  <a:srgbClr val="E06666"/>
                </a:solidFill>
                <a:latin typeface="Arial" charset="0"/>
                <a:ea typeface="Arial" charset="0"/>
                <a:cs typeface="Arial" charset="0"/>
                <a:sym typeface="Cabin"/>
              </a:rPr>
              <a:t>ValueError</a:t>
            </a:r>
            <a:r>
              <a:rPr lang="en-US" sz="3600" dirty="0">
                <a:solidFill>
                  <a:srgbClr val="E06666"/>
                </a:solidFill>
                <a:latin typeface="Arial" charset="0"/>
                <a:ea typeface="Arial" charset="0"/>
                <a:cs typeface="Arial" charset="0"/>
                <a:sym typeface="Cabin"/>
              </a:rPr>
              <a:t>: invalid literal for </a:t>
            </a:r>
            <a:r>
              <a:rPr lang="en-US" sz="3600" dirty="0" err="1">
                <a:solidFill>
                  <a:srgbClr val="E06666"/>
                </a:solidFill>
                <a:latin typeface="Arial" charset="0"/>
                <a:ea typeface="Arial" charset="0"/>
                <a:cs typeface="Arial" charset="0"/>
                <a:sym typeface="Cabin"/>
              </a:rPr>
              <a:t>int</a:t>
            </a:r>
            <a:r>
              <a:rPr lang="en-US" sz="3600" dirty="0">
                <a:solidFill>
                  <a:srgbClr val="E06666"/>
                </a:solidFill>
                <a:latin typeface="Arial" charset="0"/>
                <a:ea typeface="Arial" charset="0"/>
                <a:cs typeface="Arial" charset="0"/>
                <a:sym typeface="Cabin"/>
              </a:rPr>
              <a:t>() with base 10: 'Hello Bob'</a:t>
            </a:r>
            <a:endParaRPr lang="en-US" sz="3600" u="none" strike="noStrike" cap="none" dirty="0">
              <a:solidFill>
                <a:srgbClr val="E06666"/>
              </a:solidFill>
              <a:latin typeface="Arial" charset="0"/>
              <a:ea typeface="Arial" charset="0"/>
              <a:cs typeface="Arial" charset="0"/>
              <a:sym typeface="Cabin"/>
            </a:endParaRPr>
          </a:p>
        </p:txBody>
      </p:sp>
      <p:cxnSp>
        <p:nvCxnSpPr>
          <p:cNvPr id="597" name="Shape 597"/>
          <p:cNvCxnSpPr>
            <a:endCxn id="598" idx="1"/>
          </p:cNvCxnSpPr>
          <p:nvPr/>
        </p:nvCxnSpPr>
        <p:spPr>
          <a:xfrm>
            <a:off x="10837890" y="4272196"/>
            <a:ext cx="1855586" cy="1122385"/>
          </a:xfrm>
          <a:prstGeom prst="straightConnector1">
            <a:avLst/>
          </a:prstGeom>
          <a:noFill/>
          <a:ln w="76200" cap="rnd" cmpd="sng">
            <a:solidFill>
              <a:srgbClr val="E06666"/>
            </a:solidFill>
            <a:prstDash val="solid"/>
            <a:miter/>
            <a:headEnd type="stealth" w="med" len="med"/>
            <a:tailEnd type="none" w="med" len="med"/>
          </a:ln>
        </p:spPr>
      </p:cxnSp>
      <p:sp>
        <p:nvSpPr>
          <p:cNvPr id="598" name="Shape 598"/>
          <p:cNvSpPr txBox="1"/>
          <p:nvPr/>
        </p:nvSpPr>
        <p:spPr>
          <a:xfrm>
            <a:off x="12693476" y="4823081"/>
            <a:ext cx="1904999"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600" u="none" strike="noStrike" cap="none" dirty="0">
                <a:solidFill>
                  <a:srgbClr val="E06666"/>
                </a:solidFill>
                <a:latin typeface="Arial" charset="0"/>
                <a:ea typeface="Arial" charset="0"/>
                <a:cs typeface="Arial" charset="0"/>
                <a:sym typeface="Cabin"/>
              </a:rPr>
              <a:t>Τέλος</a:t>
            </a:r>
            <a:endParaRPr lang="en-US" sz="3600" u="none" strike="noStrike" cap="none" dirty="0">
              <a:solidFill>
                <a:srgbClr val="E06666"/>
              </a:solidFill>
              <a:latin typeface="Arial" charset="0"/>
              <a:ea typeface="Arial" charset="0"/>
              <a:cs typeface="Arial" charset="0"/>
              <a:sym typeface="Cabi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94"/>
        <p:cNvGrpSpPr/>
        <p:nvPr/>
      </p:nvGrpSpPr>
      <p:grpSpPr>
        <a:xfrm>
          <a:off x="0" y="0"/>
          <a:ext cx="0" cy="0"/>
          <a:chOff x="0" y="0"/>
          <a:chExt cx="0" cy="0"/>
        </a:xfrm>
      </p:grpSpPr>
      <p:sp>
        <p:nvSpPr>
          <p:cNvPr id="595" name="Shape 595"/>
          <p:cNvSpPr txBox="1"/>
          <p:nvPr/>
        </p:nvSpPr>
        <p:spPr>
          <a:xfrm>
            <a:off x="2468884" y="4091999"/>
            <a:ext cx="5158799"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cat </a:t>
            </a:r>
            <a:r>
              <a:rPr lang="en-US" sz="3000" i="0" u="none" strike="noStrike" cap="none" dirty="0" err="1">
                <a:solidFill>
                  <a:srgbClr val="FFFF00"/>
                </a:solidFill>
                <a:latin typeface="Courier"/>
                <a:ea typeface="Courier"/>
                <a:cs typeface="Courier"/>
                <a:sym typeface="Courier New"/>
              </a:rPr>
              <a:t>notry.py</a:t>
            </a:r>
            <a:r>
              <a:rPr lang="en-US" sz="3000" i="0" u="none" strike="noStrike" cap="none" dirty="0">
                <a:solidFill>
                  <a:srgbClr val="FFFF00"/>
                </a:solidFill>
                <a:latin typeface="Courier"/>
                <a:ea typeface="Courier"/>
                <a:cs typeface="Courier"/>
                <a:sym typeface="Courier New"/>
              </a:rPr>
              <a:t> </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'Hello Bob</a:t>
            </a:r>
            <a:r>
              <a:rPr lang="en-US" sz="3000"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 = </a:t>
            </a:r>
            <a:r>
              <a:rPr lang="en-US" sz="3000" i="0" u="none" strike="noStrike" cap="none" dirty="0" err="1">
                <a:solidFill>
                  <a:srgbClr val="FFFF00"/>
                </a:solidFill>
                <a:latin typeface="Courier"/>
                <a:ea typeface="Courier"/>
                <a:cs typeface="Courier"/>
                <a:sym typeface="Courier New"/>
              </a:rPr>
              <a:t>int</a:t>
            </a:r>
            <a:r>
              <a:rPr lang="en-US" sz="3000" i="0" u="none" strike="noStrike" cap="none" dirty="0">
                <a:solidFill>
                  <a:srgbClr val="FFFF00"/>
                </a:solidFill>
                <a:latin typeface="Courier"/>
                <a:ea typeface="Courier"/>
                <a:cs typeface="Courier"/>
                <a:sym typeface="Courier New"/>
              </a:rPr>
              <a:t>(</a:t>
            </a: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print('First', </a:t>
            </a: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'123</a:t>
            </a:r>
            <a:r>
              <a:rPr lang="en-US" sz="3000"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 = </a:t>
            </a:r>
            <a:r>
              <a:rPr lang="en-US" sz="3000" i="0" u="none" strike="noStrike" cap="none" dirty="0" err="1">
                <a:solidFill>
                  <a:srgbClr val="FFFF00"/>
                </a:solidFill>
                <a:latin typeface="Courier"/>
                <a:ea typeface="Courier"/>
                <a:cs typeface="Courier"/>
                <a:sym typeface="Courier New"/>
              </a:rPr>
              <a:t>int</a:t>
            </a:r>
            <a:r>
              <a:rPr lang="en-US" sz="3000" i="0" u="none" strike="noStrike" cap="none" dirty="0">
                <a:solidFill>
                  <a:srgbClr val="FFFF00"/>
                </a:solidFill>
                <a:latin typeface="Courier"/>
                <a:ea typeface="Courier"/>
                <a:cs typeface="Courier"/>
                <a:sym typeface="Courier New"/>
              </a:rPr>
              <a:t>(</a:t>
            </a: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print('Second', </a:t>
            </a: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a:t>
            </a:r>
          </a:p>
        </p:txBody>
      </p:sp>
      <p:sp>
        <p:nvSpPr>
          <p:cNvPr id="596" name="Shape 596"/>
          <p:cNvSpPr txBox="1"/>
          <p:nvPr/>
        </p:nvSpPr>
        <p:spPr>
          <a:xfrm>
            <a:off x="8039653" y="1046297"/>
            <a:ext cx="7660182" cy="32258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 python3 </a:t>
            </a:r>
            <a:r>
              <a:rPr lang="en-US" sz="3600" u="none" strike="noStrike" cap="none" dirty="0" err="1">
                <a:solidFill>
                  <a:schemeClr val="lt1"/>
                </a:solidFill>
                <a:latin typeface="Arial" charset="0"/>
                <a:ea typeface="Arial" charset="0"/>
                <a:cs typeface="Arial" charset="0"/>
                <a:sym typeface="Cabin"/>
              </a:rPr>
              <a:t>notry.py</a:t>
            </a:r>
            <a:r>
              <a:rPr lang="en-US" sz="3600" u="none" strike="noStrike" cap="none" dirty="0">
                <a:solidFill>
                  <a:schemeClr val="lt1"/>
                </a:solidFill>
                <a:latin typeface="Arial" charset="0"/>
                <a:ea typeface="Arial" charset="0"/>
                <a:cs typeface="Arial" charset="0"/>
                <a:sym typeface="Cabin"/>
              </a:rPr>
              <a:t> </a:t>
            </a:r>
          </a:p>
          <a:p>
            <a:pPr lvl="0">
              <a:buClr>
                <a:schemeClr val="lt1"/>
              </a:buClr>
              <a:buSzPct val="25000"/>
            </a:pPr>
            <a:r>
              <a:rPr lang="en-US" sz="3600" dirty="0" err="1">
                <a:solidFill>
                  <a:srgbClr val="E06666"/>
                </a:solidFill>
                <a:latin typeface="Arial" charset="0"/>
                <a:ea typeface="Arial" charset="0"/>
                <a:cs typeface="Arial" charset="0"/>
                <a:sym typeface="Cabin"/>
              </a:rPr>
              <a:t>Traceback</a:t>
            </a:r>
            <a:r>
              <a:rPr lang="en-US" sz="3600" dirty="0">
                <a:solidFill>
                  <a:srgbClr val="E06666"/>
                </a:solidFill>
                <a:latin typeface="Arial" charset="0"/>
                <a:ea typeface="Arial" charset="0"/>
                <a:cs typeface="Arial" charset="0"/>
                <a:sym typeface="Cabin"/>
              </a:rPr>
              <a:t> (most recent call last):  File "</a:t>
            </a:r>
            <a:r>
              <a:rPr lang="en-US" sz="3600" dirty="0" err="1">
                <a:solidFill>
                  <a:srgbClr val="E06666"/>
                </a:solidFill>
                <a:latin typeface="Arial" charset="0"/>
                <a:ea typeface="Arial" charset="0"/>
                <a:cs typeface="Arial" charset="0"/>
                <a:sym typeface="Cabin"/>
              </a:rPr>
              <a:t>notry.py</a:t>
            </a:r>
            <a:r>
              <a:rPr lang="en-US" sz="3600" dirty="0">
                <a:solidFill>
                  <a:srgbClr val="E06666"/>
                </a:solidFill>
                <a:latin typeface="Arial" charset="0"/>
                <a:ea typeface="Arial" charset="0"/>
                <a:cs typeface="Arial" charset="0"/>
                <a:sym typeface="Cabin"/>
              </a:rPr>
              <a:t>", line 2, in &lt;module&gt;    </a:t>
            </a:r>
            <a:r>
              <a:rPr lang="en-US" sz="3600" dirty="0" err="1">
                <a:solidFill>
                  <a:srgbClr val="E06666"/>
                </a:solidFill>
                <a:latin typeface="Arial" charset="0"/>
                <a:ea typeface="Arial" charset="0"/>
                <a:cs typeface="Arial" charset="0"/>
                <a:sym typeface="Cabin"/>
              </a:rPr>
              <a:t>istr</a:t>
            </a:r>
            <a:r>
              <a:rPr lang="en-US" sz="3600" dirty="0">
                <a:solidFill>
                  <a:srgbClr val="E06666"/>
                </a:solidFill>
                <a:latin typeface="Arial" charset="0"/>
                <a:ea typeface="Arial" charset="0"/>
                <a:cs typeface="Arial" charset="0"/>
                <a:sym typeface="Cabin"/>
              </a:rPr>
              <a:t> = </a:t>
            </a:r>
            <a:r>
              <a:rPr lang="en-US" sz="3600" dirty="0" err="1">
                <a:solidFill>
                  <a:srgbClr val="E06666"/>
                </a:solidFill>
                <a:latin typeface="Arial" charset="0"/>
                <a:ea typeface="Arial" charset="0"/>
                <a:cs typeface="Arial" charset="0"/>
                <a:sym typeface="Cabin"/>
              </a:rPr>
              <a:t>int</a:t>
            </a:r>
            <a:r>
              <a:rPr lang="en-US" sz="3600" dirty="0">
                <a:solidFill>
                  <a:srgbClr val="E06666"/>
                </a:solidFill>
                <a:latin typeface="Arial" charset="0"/>
                <a:ea typeface="Arial" charset="0"/>
                <a:cs typeface="Arial" charset="0"/>
                <a:sym typeface="Cabin"/>
              </a:rPr>
              <a:t>(</a:t>
            </a:r>
            <a:r>
              <a:rPr lang="en-US" sz="3600" dirty="0" err="1">
                <a:solidFill>
                  <a:srgbClr val="E06666"/>
                </a:solidFill>
                <a:latin typeface="Arial" charset="0"/>
                <a:ea typeface="Arial" charset="0"/>
                <a:cs typeface="Arial" charset="0"/>
                <a:sym typeface="Cabin"/>
              </a:rPr>
              <a:t>astr</a:t>
            </a:r>
            <a:r>
              <a:rPr lang="en-US" sz="3600" dirty="0">
                <a:solidFill>
                  <a:srgbClr val="E06666"/>
                </a:solidFill>
                <a:latin typeface="Arial" charset="0"/>
                <a:ea typeface="Arial" charset="0"/>
                <a:cs typeface="Arial" charset="0"/>
                <a:sym typeface="Cabin"/>
              </a:rPr>
              <a:t>)</a:t>
            </a:r>
            <a:r>
              <a:rPr lang="en-US" sz="3600" dirty="0" err="1">
                <a:solidFill>
                  <a:srgbClr val="E06666"/>
                </a:solidFill>
                <a:latin typeface="Arial" charset="0"/>
                <a:ea typeface="Arial" charset="0"/>
                <a:cs typeface="Arial" charset="0"/>
                <a:sym typeface="Cabin"/>
              </a:rPr>
              <a:t>ValueError</a:t>
            </a:r>
            <a:r>
              <a:rPr lang="en-US" sz="3600" dirty="0">
                <a:solidFill>
                  <a:srgbClr val="E06666"/>
                </a:solidFill>
                <a:latin typeface="Arial" charset="0"/>
                <a:ea typeface="Arial" charset="0"/>
                <a:cs typeface="Arial" charset="0"/>
                <a:sym typeface="Cabin"/>
              </a:rPr>
              <a:t>: invalid literal for </a:t>
            </a:r>
            <a:r>
              <a:rPr lang="en-US" sz="3600" dirty="0" err="1">
                <a:solidFill>
                  <a:srgbClr val="E06666"/>
                </a:solidFill>
                <a:latin typeface="Arial" charset="0"/>
                <a:ea typeface="Arial" charset="0"/>
                <a:cs typeface="Arial" charset="0"/>
                <a:sym typeface="Cabin"/>
              </a:rPr>
              <a:t>int</a:t>
            </a:r>
            <a:r>
              <a:rPr lang="en-US" sz="3600" dirty="0">
                <a:solidFill>
                  <a:srgbClr val="E06666"/>
                </a:solidFill>
                <a:latin typeface="Arial" charset="0"/>
                <a:ea typeface="Arial" charset="0"/>
                <a:cs typeface="Arial" charset="0"/>
                <a:sym typeface="Cabin"/>
              </a:rPr>
              <a:t>() with base 10: 'Hello Bob'</a:t>
            </a:r>
            <a:endParaRPr lang="en-US" sz="3600" u="none" strike="noStrike" cap="none" dirty="0">
              <a:solidFill>
                <a:srgbClr val="E06666"/>
              </a:solidFill>
              <a:latin typeface="Arial" charset="0"/>
              <a:ea typeface="Arial" charset="0"/>
              <a:cs typeface="Arial" charset="0"/>
              <a:sym typeface="Cabin"/>
            </a:endParaRPr>
          </a:p>
        </p:txBody>
      </p:sp>
      <p:cxnSp>
        <p:nvCxnSpPr>
          <p:cNvPr id="597" name="Shape 597"/>
          <p:cNvCxnSpPr>
            <a:endCxn id="598" idx="1"/>
          </p:cNvCxnSpPr>
          <p:nvPr/>
        </p:nvCxnSpPr>
        <p:spPr>
          <a:xfrm>
            <a:off x="10837890" y="4272196"/>
            <a:ext cx="1855586" cy="1122385"/>
          </a:xfrm>
          <a:prstGeom prst="straightConnector1">
            <a:avLst/>
          </a:prstGeom>
          <a:noFill/>
          <a:ln w="76200" cap="rnd" cmpd="sng">
            <a:solidFill>
              <a:srgbClr val="E06666"/>
            </a:solidFill>
            <a:prstDash val="solid"/>
            <a:miter/>
            <a:headEnd type="stealth" w="med" len="med"/>
            <a:tailEnd type="none" w="med" len="med"/>
          </a:ln>
        </p:spPr>
      </p:cxnSp>
      <p:sp>
        <p:nvSpPr>
          <p:cNvPr id="598" name="Shape 598"/>
          <p:cNvSpPr txBox="1"/>
          <p:nvPr/>
        </p:nvSpPr>
        <p:spPr>
          <a:xfrm>
            <a:off x="12693476" y="4823081"/>
            <a:ext cx="1904999"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600" u="none" strike="noStrike" cap="none" dirty="0">
                <a:solidFill>
                  <a:srgbClr val="E06666"/>
                </a:solidFill>
                <a:latin typeface="Arial" charset="0"/>
                <a:ea typeface="Arial" charset="0"/>
                <a:cs typeface="Arial" charset="0"/>
                <a:sym typeface="Cabin"/>
              </a:rPr>
              <a:t>Τέλος</a:t>
            </a:r>
            <a:endParaRPr lang="en-US" sz="3600" u="none" strike="noStrike" cap="none" dirty="0">
              <a:solidFill>
                <a:srgbClr val="E06666"/>
              </a:solidFill>
              <a:latin typeface="Arial" charset="0"/>
              <a:ea typeface="Arial" charset="0"/>
              <a:cs typeface="Arial" charset="0"/>
              <a:sym typeface="Cabin"/>
            </a:endParaRPr>
          </a:p>
        </p:txBody>
      </p:sp>
      <p:cxnSp>
        <p:nvCxnSpPr>
          <p:cNvPr id="6" name="Shape 604"/>
          <p:cNvCxnSpPr/>
          <p:nvPr/>
        </p:nvCxnSpPr>
        <p:spPr>
          <a:xfrm rot="10800000">
            <a:off x="1127215" y="5574171"/>
            <a:ext cx="1217400" cy="13499"/>
          </a:xfrm>
          <a:prstGeom prst="straightConnector1">
            <a:avLst/>
          </a:prstGeom>
          <a:noFill/>
          <a:ln w="76200" cap="rnd" cmpd="sng">
            <a:solidFill>
              <a:srgbClr val="E06666"/>
            </a:solidFill>
            <a:prstDash val="solid"/>
            <a:miter/>
            <a:headEnd type="stealth" w="med" len="med"/>
            <a:tailEnd type="none" w="med" len="med"/>
          </a:ln>
        </p:spPr>
      </p:cxnSp>
      <p:sp>
        <p:nvSpPr>
          <p:cNvPr id="7" name="Shape 605"/>
          <p:cNvSpPr txBox="1"/>
          <p:nvPr/>
        </p:nvSpPr>
        <p:spPr>
          <a:xfrm>
            <a:off x="363400" y="2959897"/>
            <a:ext cx="2294169" cy="2475874"/>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200" u="none" strike="noStrike" cap="none" dirty="0">
                <a:solidFill>
                  <a:srgbClr val="E06666"/>
                </a:solidFill>
                <a:latin typeface="Arial" charset="0"/>
                <a:ea typeface="Arial" charset="0"/>
                <a:cs typeface="Arial" charset="0"/>
                <a:sym typeface="Cabin"/>
              </a:rPr>
              <a:t>Το πρόγραμμα σταματά εδώ</a:t>
            </a:r>
            <a:endParaRPr lang="en-US" sz="3200" u="none" strike="noStrike" cap="none" dirty="0">
              <a:solidFill>
                <a:srgbClr val="E06666"/>
              </a:solidFill>
              <a:latin typeface="Arial" charset="0"/>
              <a:ea typeface="Arial" charset="0"/>
              <a:cs typeface="Arial" charset="0"/>
              <a:sym typeface="Cabin"/>
            </a:endParaRPr>
          </a:p>
        </p:txBody>
      </p:sp>
      <p:sp>
        <p:nvSpPr>
          <p:cNvPr id="8" name="Shape 609"/>
          <p:cNvSpPr txBox="1"/>
          <p:nvPr/>
        </p:nvSpPr>
        <p:spPr>
          <a:xfrm>
            <a:off x="2344618" y="5934684"/>
            <a:ext cx="4819500" cy="2028130"/>
          </a:xfrm>
          <a:prstGeom prst="rect">
            <a:avLst/>
          </a:prstGeom>
          <a:solidFill>
            <a:srgbClr val="E06666"/>
          </a:solidFill>
          <a:ln>
            <a:noFill/>
          </a:ln>
        </p:spPr>
        <p:txBody>
          <a:bodyPr lIns="0" tIns="0" rIns="0" bIns="0" anchor="t" anchorCtr="0">
            <a:noAutofit/>
          </a:bodyPr>
          <a:lstStyle/>
          <a:p>
            <a:pPr marL="0" marR="0" lvl="0" indent="0" algn="ctr" rtl="0">
              <a:lnSpc>
                <a:spcPct val="100000"/>
              </a:lnSpc>
              <a:spcBef>
                <a:spcPts val="0"/>
              </a:spcBef>
              <a:spcAft>
                <a:spcPts val="0"/>
              </a:spcAft>
              <a:buNone/>
            </a:pPr>
            <a:endParaRPr>
              <a:solidFill>
                <a:srgbClr val="E06666"/>
              </a:solidFill>
            </a:endParaRPr>
          </a:p>
        </p:txBody>
      </p:sp>
    </p:spTree>
    <p:extLst>
      <p:ext uri="{BB962C8B-B14F-4D97-AF65-F5344CB8AC3E}">
        <p14:creationId xmlns:p14="http://schemas.microsoft.com/office/powerpoint/2010/main" val="547044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13"/>
        <p:cNvGrpSpPr/>
        <p:nvPr/>
      </p:nvGrpSpPr>
      <p:grpSpPr>
        <a:xfrm>
          <a:off x="0" y="0"/>
          <a:ext cx="0" cy="0"/>
          <a:chOff x="0" y="0"/>
          <a:chExt cx="0" cy="0"/>
        </a:xfrm>
      </p:grpSpPr>
      <p:sp>
        <p:nvSpPr>
          <p:cNvPr id="618" name="Shape 618"/>
          <p:cNvSpPr txBox="1"/>
          <p:nvPr/>
        </p:nvSpPr>
        <p:spPr>
          <a:xfrm>
            <a:off x="2794000" y="5246971"/>
            <a:ext cx="2184399" cy="21843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Συσκευές  Εξόδου</a:t>
            </a:r>
            <a:endParaRPr lang="en-US" sz="3200" u="none" strike="noStrike" cap="none" dirty="0">
              <a:solidFill>
                <a:schemeClr val="lt1"/>
              </a:solidFill>
              <a:latin typeface="Arial" charset="0"/>
              <a:ea typeface="Arial" charset="0"/>
              <a:cs typeface="Arial" charset="0"/>
              <a:sym typeface="Cabin"/>
            </a:endParaRPr>
          </a:p>
        </p:txBody>
      </p:sp>
      <p:cxnSp>
        <p:nvCxnSpPr>
          <p:cNvPr id="623" name="Shape 623"/>
          <p:cNvCxnSpPr/>
          <p:nvPr/>
        </p:nvCxnSpPr>
        <p:spPr>
          <a:xfrm rot="10800000" flipH="1">
            <a:off x="5024437" y="6288371"/>
            <a:ext cx="989012" cy="19049"/>
          </a:xfrm>
          <a:prstGeom prst="straightConnector1">
            <a:avLst/>
          </a:prstGeom>
          <a:noFill/>
          <a:ln w="88900" cap="rnd" cmpd="sng">
            <a:solidFill>
              <a:srgbClr val="FFFF00"/>
            </a:solidFill>
            <a:prstDash val="solid"/>
            <a:miter/>
            <a:headEnd type="stealth" w="med" len="med"/>
            <a:tailEnd type="none" w="med" len="med"/>
          </a:ln>
        </p:spPr>
      </p:cxnSp>
      <p:grpSp>
        <p:nvGrpSpPr>
          <p:cNvPr id="627" name="Shape 627"/>
          <p:cNvGrpSpPr/>
          <p:nvPr/>
        </p:nvGrpSpPr>
        <p:grpSpPr>
          <a:xfrm>
            <a:off x="8556625" y="3745196"/>
            <a:ext cx="814387" cy="1300161"/>
            <a:chOff x="0" y="0"/>
            <a:chExt cx="812800" cy="1300161"/>
          </a:xfrm>
        </p:grpSpPr>
        <p:pic>
          <p:nvPicPr>
            <p:cNvPr id="628" name="Shape 628"/>
            <p:cNvPicPr preferRelativeResize="0"/>
            <p:nvPr/>
          </p:nvPicPr>
          <p:blipFill rotWithShape="1">
            <a:blip r:embed="rId3">
              <a:alphaModFix/>
            </a:blip>
            <a:srcRect/>
            <a:stretch/>
          </p:blipFill>
          <p:spPr>
            <a:xfrm>
              <a:off x="355600" y="649287"/>
              <a:ext cx="457200" cy="650874"/>
            </a:xfrm>
            <a:prstGeom prst="rect">
              <a:avLst/>
            </a:prstGeom>
            <a:noFill/>
            <a:ln>
              <a:noFill/>
            </a:ln>
          </p:spPr>
        </p:pic>
        <p:cxnSp>
          <p:nvCxnSpPr>
            <p:cNvPr id="629" name="Shape 629"/>
            <p:cNvCxnSpPr/>
            <p:nvPr/>
          </p:nvCxnSpPr>
          <p:spPr>
            <a:xfrm>
              <a:off x="0" y="0"/>
              <a:ext cx="428625" cy="709612"/>
            </a:xfrm>
            <a:prstGeom prst="straightConnector1">
              <a:avLst/>
            </a:prstGeom>
            <a:noFill/>
            <a:ln w="76200" cap="rnd" cmpd="sng">
              <a:solidFill>
                <a:schemeClr val="lt1"/>
              </a:solidFill>
              <a:prstDash val="solid"/>
              <a:miter/>
              <a:headEnd type="stealth" w="med" len="med"/>
              <a:tailEnd type="none" w="med" len="med"/>
            </a:ln>
          </p:spPr>
        </p:cxnSp>
      </p:grpSp>
      <p:sp>
        <p:nvSpPr>
          <p:cNvPr id="18" name="Shape 355">
            <a:extLst>
              <a:ext uri="{FF2B5EF4-FFF2-40B4-BE49-F238E27FC236}">
                <a16:creationId xmlns:a16="http://schemas.microsoft.com/office/drawing/2014/main" id="{5C53E7C9-A493-48FC-BC0C-EF1AADADE78A}"/>
              </a:ext>
            </a:extLst>
          </p:cNvPr>
          <p:cNvSpPr txBox="1"/>
          <p:nvPr/>
        </p:nvSpPr>
        <p:spPr>
          <a:xfrm>
            <a:off x="6096000" y="1372135"/>
            <a:ext cx="3454399" cy="6489699"/>
          </a:xfrm>
          <a:prstGeom prst="rect">
            <a:avLst/>
          </a:prstGeom>
          <a:noFill/>
          <a:ln w="76200" cap="rnd" cmpd="sng">
            <a:solidFill>
              <a:srgbClr val="00FFFF"/>
            </a:solidFill>
            <a:prstDash val="solid"/>
            <a:miter/>
            <a:headEnd type="none" w="med" len="med"/>
            <a:tailEnd type="none" w="med" len="med"/>
          </a:ln>
        </p:spPr>
        <p:txBody>
          <a:bodyPr lIns="0" tIns="0" rIns="0" bIns="0" anchor="t" anchorCtr="0">
            <a:noAutofit/>
          </a:bodyPr>
          <a:lstStyle/>
          <a:p>
            <a:pPr marL="0" marR="0" lvl="0" indent="0" algn="l" rtl="0">
              <a:lnSpc>
                <a:spcPct val="100000"/>
              </a:lnSpc>
              <a:spcBef>
                <a:spcPts val="100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  </a:t>
            </a:r>
            <a:r>
              <a:rPr lang="el-GR" sz="3200" u="none" strike="noStrike" cap="none" dirty="0">
                <a:solidFill>
                  <a:srgbClr val="00FFFF"/>
                </a:solidFill>
                <a:latin typeface="Arial" charset="0"/>
                <a:ea typeface="Arial" charset="0"/>
                <a:cs typeface="Arial" charset="0"/>
                <a:sym typeface="Cabin"/>
              </a:rPr>
              <a:t>Λογισμικό</a:t>
            </a:r>
            <a:endParaRPr lang="en-US" sz="3200" u="none" strike="noStrike" cap="none" dirty="0">
              <a:solidFill>
                <a:srgbClr val="00FFFF"/>
              </a:solidFill>
              <a:latin typeface="Arial" charset="0"/>
              <a:ea typeface="Arial" charset="0"/>
              <a:cs typeface="Arial" charset="0"/>
              <a:sym typeface="Cabin"/>
            </a:endParaRPr>
          </a:p>
        </p:txBody>
      </p:sp>
      <p:sp>
        <p:nvSpPr>
          <p:cNvPr id="19" name="Shape 356">
            <a:extLst>
              <a:ext uri="{FF2B5EF4-FFF2-40B4-BE49-F238E27FC236}">
                <a16:creationId xmlns:a16="http://schemas.microsoft.com/office/drawing/2014/main" id="{60A34D63-49C8-48B9-8A24-6BD453DFE160}"/>
              </a:ext>
            </a:extLst>
          </p:cNvPr>
          <p:cNvSpPr txBox="1"/>
          <p:nvPr/>
        </p:nvSpPr>
        <p:spPr>
          <a:xfrm>
            <a:off x="2583543" y="2121436"/>
            <a:ext cx="2432957" cy="2047878"/>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Συσκευές Εισόδου</a:t>
            </a:r>
            <a:endParaRPr lang="en-US" sz="3200" u="none" strike="noStrike" cap="none" dirty="0">
              <a:solidFill>
                <a:schemeClr val="lt1"/>
              </a:solidFill>
              <a:latin typeface="Arial" charset="0"/>
              <a:ea typeface="Arial" charset="0"/>
              <a:cs typeface="Arial" charset="0"/>
              <a:sym typeface="Cabin"/>
            </a:endParaRPr>
          </a:p>
        </p:txBody>
      </p:sp>
      <p:sp>
        <p:nvSpPr>
          <p:cNvPr id="20" name="Shape 357">
            <a:extLst>
              <a:ext uri="{FF2B5EF4-FFF2-40B4-BE49-F238E27FC236}">
                <a16:creationId xmlns:a16="http://schemas.microsoft.com/office/drawing/2014/main" id="{6DB82EE0-1A7D-41FF-8489-E5348EBB6D6D}"/>
              </a:ext>
            </a:extLst>
          </p:cNvPr>
          <p:cNvSpPr txBox="1"/>
          <p:nvPr/>
        </p:nvSpPr>
        <p:spPr>
          <a:xfrm>
            <a:off x="6469061" y="2134134"/>
            <a:ext cx="2608259" cy="2009774"/>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Κεντρική Μονάδα Επεξεργασίας</a:t>
            </a:r>
            <a:endParaRPr lang="en-US" sz="3200" u="none" strike="noStrike" cap="none" dirty="0">
              <a:solidFill>
                <a:schemeClr val="lt1"/>
              </a:solidFill>
              <a:latin typeface="Arial" charset="0"/>
              <a:ea typeface="Arial" charset="0"/>
              <a:cs typeface="Arial" charset="0"/>
              <a:sym typeface="Cabin"/>
            </a:endParaRPr>
          </a:p>
        </p:txBody>
      </p:sp>
      <p:sp>
        <p:nvSpPr>
          <p:cNvPr id="21" name="Shape 358">
            <a:extLst>
              <a:ext uri="{FF2B5EF4-FFF2-40B4-BE49-F238E27FC236}">
                <a16:creationId xmlns:a16="http://schemas.microsoft.com/office/drawing/2014/main" id="{42FEC5E1-5CCA-47BA-9DDF-075E578B4738}"/>
              </a:ext>
            </a:extLst>
          </p:cNvPr>
          <p:cNvSpPr txBox="1"/>
          <p:nvPr/>
        </p:nvSpPr>
        <p:spPr>
          <a:xfrm>
            <a:off x="6731000" y="5258335"/>
            <a:ext cx="2171700" cy="21335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Κύρια Μνήμη</a:t>
            </a:r>
            <a:endParaRPr lang="en-US" sz="3200" u="none" strike="noStrike" cap="none" dirty="0">
              <a:solidFill>
                <a:schemeClr val="lt1"/>
              </a:solidFill>
              <a:latin typeface="Arial" charset="0"/>
              <a:ea typeface="Arial" charset="0"/>
              <a:cs typeface="Arial" charset="0"/>
              <a:sym typeface="Cabin"/>
            </a:endParaRPr>
          </a:p>
        </p:txBody>
      </p:sp>
      <p:sp>
        <p:nvSpPr>
          <p:cNvPr id="22" name="Shape 359">
            <a:extLst>
              <a:ext uri="{FF2B5EF4-FFF2-40B4-BE49-F238E27FC236}">
                <a16:creationId xmlns:a16="http://schemas.microsoft.com/office/drawing/2014/main" id="{ABC782FA-36A1-46D5-92F4-8C30EC679023}"/>
              </a:ext>
            </a:extLst>
          </p:cNvPr>
          <p:cNvSpPr txBox="1"/>
          <p:nvPr/>
        </p:nvSpPr>
        <p:spPr>
          <a:xfrm>
            <a:off x="11264899" y="3447006"/>
            <a:ext cx="2799443" cy="2166927"/>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Δευτερεύουσα Μνήμη</a:t>
            </a:r>
            <a:endParaRPr lang="en-US" sz="3200" u="none" strike="noStrike" cap="none" dirty="0">
              <a:solidFill>
                <a:schemeClr val="lt1"/>
              </a:solidFill>
              <a:latin typeface="Arial" charset="0"/>
              <a:ea typeface="Arial" charset="0"/>
              <a:cs typeface="Arial" charset="0"/>
              <a:sym typeface="Cabin"/>
            </a:endParaRPr>
          </a:p>
        </p:txBody>
      </p:sp>
      <p:cxnSp>
        <p:nvCxnSpPr>
          <p:cNvPr id="23" name="Shape 360">
            <a:extLst>
              <a:ext uri="{FF2B5EF4-FFF2-40B4-BE49-F238E27FC236}">
                <a16:creationId xmlns:a16="http://schemas.microsoft.com/office/drawing/2014/main" id="{17560C78-CFDC-4DD2-9324-2D51D12DBDA1}"/>
              </a:ext>
            </a:extLst>
          </p:cNvPr>
          <p:cNvCxnSpPr/>
          <p:nvPr/>
        </p:nvCxnSpPr>
        <p:spPr>
          <a:xfrm flipH="1">
            <a:off x="5030786" y="3248560"/>
            <a:ext cx="1058862" cy="17461"/>
          </a:xfrm>
          <a:prstGeom prst="straightConnector1">
            <a:avLst/>
          </a:prstGeom>
          <a:noFill/>
          <a:ln w="88900" cap="rnd" cmpd="sng">
            <a:solidFill>
              <a:srgbClr val="FFFF00"/>
            </a:solidFill>
            <a:prstDash val="solid"/>
            <a:miter/>
            <a:headEnd type="stealth" w="med" len="med"/>
            <a:tailEnd type="stealth" w="med" len="med"/>
          </a:ln>
        </p:spPr>
      </p:cxnSp>
      <p:cxnSp>
        <p:nvCxnSpPr>
          <p:cNvPr id="24" name="Shape 361">
            <a:extLst>
              <a:ext uri="{FF2B5EF4-FFF2-40B4-BE49-F238E27FC236}">
                <a16:creationId xmlns:a16="http://schemas.microsoft.com/office/drawing/2014/main" id="{778094DC-C94F-4876-8C6F-3F94A1E774F8}"/>
              </a:ext>
            </a:extLst>
          </p:cNvPr>
          <p:cNvCxnSpPr/>
          <p:nvPr/>
        </p:nvCxnSpPr>
        <p:spPr>
          <a:xfrm rot="10800000">
            <a:off x="7391400" y="4232809"/>
            <a:ext cx="0" cy="971550"/>
          </a:xfrm>
          <a:prstGeom prst="straightConnector1">
            <a:avLst/>
          </a:prstGeom>
          <a:noFill/>
          <a:ln w="88900" cap="rnd" cmpd="sng">
            <a:solidFill>
              <a:srgbClr val="FFFF00"/>
            </a:solidFill>
            <a:prstDash val="solid"/>
            <a:miter/>
            <a:headEnd type="stealth" w="med" len="med"/>
            <a:tailEnd type="none" w="med" len="med"/>
          </a:ln>
        </p:spPr>
      </p:cxnSp>
      <p:cxnSp>
        <p:nvCxnSpPr>
          <p:cNvPr id="25" name="Shape 362">
            <a:extLst>
              <a:ext uri="{FF2B5EF4-FFF2-40B4-BE49-F238E27FC236}">
                <a16:creationId xmlns:a16="http://schemas.microsoft.com/office/drawing/2014/main" id="{4B2334DE-976B-403A-9278-F04DAD52E5FE}"/>
              </a:ext>
            </a:extLst>
          </p:cNvPr>
          <p:cNvCxnSpPr/>
          <p:nvPr/>
        </p:nvCxnSpPr>
        <p:spPr>
          <a:xfrm>
            <a:off x="8345486" y="4250272"/>
            <a:ext cx="0" cy="919162"/>
          </a:xfrm>
          <a:prstGeom prst="straightConnector1">
            <a:avLst/>
          </a:prstGeom>
          <a:noFill/>
          <a:ln w="88900" cap="rnd" cmpd="sng">
            <a:solidFill>
              <a:srgbClr val="FFFF00"/>
            </a:solidFill>
            <a:prstDash val="solid"/>
            <a:miter/>
            <a:headEnd type="stealth" w="med" len="med"/>
            <a:tailEnd type="none" w="med" len="med"/>
          </a:ln>
        </p:spPr>
      </p:cxnSp>
      <p:cxnSp>
        <p:nvCxnSpPr>
          <p:cNvPr id="26" name="Shape 363">
            <a:extLst>
              <a:ext uri="{FF2B5EF4-FFF2-40B4-BE49-F238E27FC236}">
                <a16:creationId xmlns:a16="http://schemas.microsoft.com/office/drawing/2014/main" id="{BF7D0521-B998-4145-9A90-60BC1BE40AF4}"/>
              </a:ext>
            </a:extLst>
          </p:cNvPr>
          <p:cNvCxnSpPr/>
          <p:nvPr/>
        </p:nvCxnSpPr>
        <p:spPr>
          <a:xfrm flipH="1">
            <a:off x="9655175" y="3872447"/>
            <a:ext cx="1562099" cy="17461"/>
          </a:xfrm>
          <a:prstGeom prst="straightConnector1">
            <a:avLst/>
          </a:prstGeom>
          <a:noFill/>
          <a:ln w="88900" cap="rnd" cmpd="sng">
            <a:solidFill>
              <a:srgbClr val="FFFF00"/>
            </a:solidFill>
            <a:prstDash val="solid"/>
            <a:miter/>
            <a:headEnd type="stealth" w="med" len="med"/>
            <a:tailEnd type="none" w="med" len="med"/>
          </a:ln>
        </p:spPr>
      </p:cxnSp>
      <p:cxnSp>
        <p:nvCxnSpPr>
          <p:cNvPr id="27" name="Shape 364">
            <a:extLst>
              <a:ext uri="{FF2B5EF4-FFF2-40B4-BE49-F238E27FC236}">
                <a16:creationId xmlns:a16="http://schemas.microsoft.com/office/drawing/2014/main" id="{ED16EBA9-954A-466A-BB98-427E36883A85}"/>
              </a:ext>
            </a:extLst>
          </p:cNvPr>
          <p:cNvCxnSpPr/>
          <p:nvPr/>
        </p:nvCxnSpPr>
        <p:spPr>
          <a:xfrm>
            <a:off x="9620250" y="4877335"/>
            <a:ext cx="1579562" cy="0"/>
          </a:xfrm>
          <a:prstGeom prst="straightConnector1">
            <a:avLst/>
          </a:prstGeom>
          <a:noFill/>
          <a:ln w="88900" cap="rnd" cmpd="sng">
            <a:solidFill>
              <a:srgbClr val="FFFF00"/>
            </a:solidFill>
            <a:prstDash val="solid"/>
            <a:miter/>
            <a:headEnd type="stealth" w="med" len="med"/>
            <a:tailEnd type="none" w="med" len="med"/>
          </a:ln>
        </p:spPr>
      </p:cxnSp>
      <p:sp>
        <p:nvSpPr>
          <p:cNvPr id="28" name="Shape 365">
            <a:extLst>
              <a:ext uri="{FF2B5EF4-FFF2-40B4-BE49-F238E27FC236}">
                <a16:creationId xmlns:a16="http://schemas.microsoft.com/office/drawing/2014/main" id="{0F97B5C7-2268-45DF-BA5E-F395D31050CF}"/>
              </a:ext>
            </a:extLst>
          </p:cNvPr>
          <p:cNvSpPr txBox="1"/>
          <p:nvPr/>
        </p:nvSpPr>
        <p:spPr>
          <a:xfrm>
            <a:off x="12438061" y="718620"/>
            <a:ext cx="2671310" cy="1720315"/>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Υπολογιστής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Γενικ</a:t>
            </a:r>
            <a:r>
              <a:rPr lang="el-GR" sz="3600" dirty="0">
                <a:solidFill>
                  <a:schemeClr val="lt1"/>
                </a:solidFill>
                <a:latin typeface="Arial" charset="0"/>
                <a:ea typeface="Arial" charset="0"/>
                <a:cs typeface="Arial" charset="0"/>
                <a:sym typeface="Cabin"/>
              </a:rPr>
              <a:t>ής Χρήσης</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13"/>
        <p:cNvGrpSpPr/>
        <p:nvPr/>
      </p:nvGrpSpPr>
      <p:grpSpPr>
        <a:xfrm>
          <a:off x="0" y="0"/>
          <a:ext cx="0" cy="0"/>
          <a:chOff x="0" y="0"/>
          <a:chExt cx="0" cy="0"/>
        </a:xfrm>
      </p:grpSpPr>
      <p:grpSp>
        <p:nvGrpSpPr>
          <p:cNvPr id="21" name="Shape 627">
            <a:extLst>
              <a:ext uri="{FF2B5EF4-FFF2-40B4-BE49-F238E27FC236}">
                <a16:creationId xmlns:a16="http://schemas.microsoft.com/office/drawing/2014/main" id="{85DBCC6B-4F37-42A1-97D2-A4BA97EAF8E8}"/>
              </a:ext>
            </a:extLst>
          </p:cNvPr>
          <p:cNvGrpSpPr/>
          <p:nvPr/>
        </p:nvGrpSpPr>
        <p:grpSpPr>
          <a:xfrm>
            <a:off x="8556625" y="3745196"/>
            <a:ext cx="814387" cy="1300161"/>
            <a:chOff x="0" y="0"/>
            <a:chExt cx="812800" cy="1300161"/>
          </a:xfrm>
        </p:grpSpPr>
        <p:pic>
          <p:nvPicPr>
            <p:cNvPr id="22" name="Shape 628">
              <a:extLst>
                <a:ext uri="{FF2B5EF4-FFF2-40B4-BE49-F238E27FC236}">
                  <a16:creationId xmlns:a16="http://schemas.microsoft.com/office/drawing/2014/main" id="{762E57A9-BC0D-4A5F-9389-537D11B4984C}"/>
                </a:ext>
              </a:extLst>
            </p:cNvPr>
            <p:cNvPicPr preferRelativeResize="0"/>
            <p:nvPr/>
          </p:nvPicPr>
          <p:blipFill rotWithShape="1">
            <a:blip r:embed="rId3">
              <a:alphaModFix/>
            </a:blip>
            <a:srcRect/>
            <a:stretch/>
          </p:blipFill>
          <p:spPr>
            <a:xfrm>
              <a:off x="355600" y="649287"/>
              <a:ext cx="457200" cy="650874"/>
            </a:xfrm>
            <a:prstGeom prst="rect">
              <a:avLst/>
            </a:prstGeom>
            <a:noFill/>
            <a:ln>
              <a:noFill/>
            </a:ln>
          </p:spPr>
        </p:pic>
        <p:cxnSp>
          <p:nvCxnSpPr>
            <p:cNvPr id="23" name="Shape 629">
              <a:extLst>
                <a:ext uri="{FF2B5EF4-FFF2-40B4-BE49-F238E27FC236}">
                  <a16:creationId xmlns:a16="http://schemas.microsoft.com/office/drawing/2014/main" id="{446B0E40-24AE-4435-ADE4-807F7B86778B}"/>
                </a:ext>
              </a:extLst>
            </p:cNvPr>
            <p:cNvCxnSpPr/>
            <p:nvPr/>
          </p:nvCxnSpPr>
          <p:spPr>
            <a:xfrm>
              <a:off x="0" y="0"/>
              <a:ext cx="428625" cy="709612"/>
            </a:xfrm>
            <a:prstGeom prst="straightConnector1">
              <a:avLst/>
            </a:prstGeom>
            <a:noFill/>
            <a:ln w="76200" cap="rnd" cmpd="sng">
              <a:solidFill>
                <a:schemeClr val="lt1"/>
              </a:solidFill>
              <a:prstDash val="solid"/>
              <a:miter/>
              <a:headEnd type="stealth" w="med" len="med"/>
              <a:tailEnd type="none" w="med" len="med"/>
            </a:ln>
          </p:spPr>
        </p:cxnSp>
      </p:grpSp>
      <p:sp>
        <p:nvSpPr>
          <p:cNvPr id="24" name="Shape 355">
            <a:extLst>
              <a:ext uri="{FF2B5EF4-FFF2-40B4-BE49-F238E27FC236}">
                <a16:creationId xmlns:a16="http://schemas.microsoft.com/office/drawing/2014/main" id="{ED10A094-8B5F-4AE3-B1F9-44E01752D6BD}"/>
              </a:ext>
            </a:extLst>
          </p:cNvPr>
          <p:cNvSpPr txBox="1"/>
          <p:nvPr/>
        </p:nvSpPr>
        <p:spPr>
          <a:xfrm>
            <a:off x="6096000" y="1372135"/>
            <a:ext cx="3454399" cy="6489699"/>
          </a:xfrm>
          <a:prstGeom prst="rect">
            <a:avLst/>
          </a:prstGeom>
          <a:noFill/>
          <a:ln w="76200" cap="rnd" cmpd="sng">
            <a:solidFill>
              <a:srgbClr val="00FFFF"/>
            </a:solidFill>
            <a:prstDash val="solid"/>
            <a:miter/>
            <a:headEnd type="none" w="med" len="med"/>
            <a:tailEnd type="none" w="med" len="med"/>
          </a:ln>
        </p:spPr>
        <p:txBody>
          <a:bodyPr lIns="0" tIns="0" rIns="0" bIns="0" anchor="t" anchorCtr="0">
            <a:noAutofit/>
          </a:bodyPr>
          <a:lstStyle/>
          <a:p>
            <a:pPr marL="0" marR="0" lvl="0" indent="0" algn="l" rtl="0">
              <a:lnSpc>
                <a:spcPct val="100000"/>
              </a:lnSpc>
              <a:spcBef>
                <a:spcPts val="100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  </a:t>
            </a:r>
            <a:r>
              <a:rPr lang="el-GR" sz="3200" u="none" strike="noStrike" cap="none" dirty="0">
                <a:solidFill>
                  <a:srgbClr val="00FFFF"/>
                </a:solidFill>
                <a:latin typeface="Arial" charset="0"/>
                <a:ea typeface="Arial" charset="0"/>
                <a:cs typeface="Arial" charset="0"/>
                <a:sym typeface="Cabin"/>
              </a:rPr>
              <a:t>Λογισμικό</a:t>
            </a:r>
            <a:endParaRPr lang="en-US" sz="3200" u="none" strike="noStrike" cap="none" dirty="0">
              <a:solidFill>
                <a:srgbClr val="00FFFF"/>
              </a:solidFill>
              <a:latin typeface="Arial" charset="0"/>
              <a:ea typeface="Arial" charset="0"/>
              <a:cs typeface="Arial" charset="0"/>
              <a:sym typeface="Cabin"/>
            </a:endParaRPr>
          </a:p>
        </p:txBody>
      </p:sp>
      <p:sp>
        <p:nvSpPr>
          <p:cNvPr id="18" name="Shape 609"/>
          <p:cNvSpPr txBox="1"/>
          <p:nvPr/>
        </p:nvSpPr>
        <p:spPr>
          <a:xfrm>
            <a:off x="8775215" y="4303110"/>
            <a:ext cx="687873" cy="880360"/>
          </a:xfrm>
          <a:prstGeom prst="rect">
            <a:avLst/>
          </a:prstGeom>
          <a:solidFill>
            <a:srgbClr val="E06666"/>
          </a:solidFill>
          <a:ln>
            <a:noFill/>
          </a:ln>
        </p:spPr>
        <p:txBody>
          <a:bodyPr lIns="0" tIns="0" rIns="0" bIns="0" anchor="t" anchorCtr="0">
            <a:noAutofit/>
          </a:bodyPr>
          <a:lstStyle/>
          <a:p>
            <a:pPr marL="0" marR="0" lvl="0" indent="0" algn="ctr" rtl="0">
              <a:lnSpc>
                <a:spcPct val="100000"/>
              </a:lnSpc>
              <a:spcBef>
                <a:spcPts val="0"/>
              </a:spcBef>
              <a:spcAft>
                <a:spcPts val="0"/>
              </a:spcAft>
              <a:buNone/>
            </a:pPr>
            <a:endParaRPr>
              <a:solidFill>
                <a:srgbClr val="E06666"/>
              </a:solidFill>
            </a:endParaRPr>
          </a:p>
        </p:txBody>
      </p:sp>
      <p:sp>
        <p:nvSpPr>
          <p:cNvPr id="19" name="Shape 618">
            <a:extLst>
              <a:ext uri="{FF2B5EF4-FFF2-40B4-BE49-F238E27FC236}">
                <a16:creationId xmlns:a16="http://schemas.microsoft.com/office/drawing/2014/main" id="{260CEB0A-57CA-41DB-B6E6-057EFD313D57}"/>
              </a:ext>
            </a:extLst>
          </p:cNvPr>
          <p:cNvSpPr txBox="1"/>
          <p:nvPr/>
        </p:nvSpPr>
        <p:spPr>
          <a:xfrm>
            <a:off x="2794000" y="5246971"/>
            <a:ext cx="2184399" cy="21843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Συσκευές  Εξόδου</a:t>
            </a:r>
            <a:endParaRPr lang="en-US" sz="3200" u="none" strike="noStrike" cap="none" dirty="0">
              <a:solidFill>
                <a:schemeClr val="lt1"/>
              </a:solidFill>
              <a:latin typeface="Arial" charset="0"/>
              <a:ea typeface="Arial" charset="0"/>
              <a:cs typeface="Arial" charset="0"/>
              <a:sym typeface="Cabin"/>
            </a:endParaRPr>
          </a:p>
        </p:txBody>
      </p:sp>
      <p:cxnSp>
        <p:nvCxnSpPr>
          <p:cNvPr id="20" name="Shape 623">
            <a:extLst>
              <a:ext uri="{FF2B5EF4-FFF2-40B4-BE49-F238E27FC236}">
                <a16:creationId xmlns:a16="http://schemas.microsoft.com/office/drawing/2014/main" id="{3C3B451D-5CFD-4CBA-B75C-E940176ECBBE}"/>
              </a:ext>
            </a:extLst>
          </p:cNvPr>
          <p:cNvCxnSpPr/>
          <p:nvPr/>
        </p:nvCxnSpPr>
        <p:spPr>
          <a:xfrm rot="10800000" flipH="1">
            <a:off x="5024437" y="6288371"/>
            <a:ext cx="989012" cy="19049"/>
          </a:xfrm>
          <a:prstGeom prst="straightConnector1">
            <a:avLst/>
          </a:prstGeom>
          <a:noFill/>
          <a:ln w="88900" cap="rnd" cmpd="sng">
            <a:solidFill>
              <a:srgbClr val="FFFF00"/>
            </a:solidFill>
            <a:prstDash val="solid"/>
            <a:miter/>
            <a:headEnd type="stealth" w="med" len="med"/>
            <a:tailEnd type="none" w="med" len="med"/>
          </a:ln>
        </p:spPr>
      </p:cxnSp>
      <p:sp>
        <p:nvSpPr>
          <p:cNvPr id="25" name="Shape 356">
            <a:extLst>
              <a:ext uri="{FF2B5EF4-FFF2-40B4-BE49-F238E27FC236}">
                <a16:creationId xmlns:a16="http://schemas.microsoft.com/office/drawing/2014/main" id="{19DEE59E-785B-41B6-A685-1337FEEFF689}"/>
              </a:ext>
            </a:extLst>
          </p:cNvPr>
          <p:cNvSpPr txBox="1"/>
          <p:nvPr/>
        </p:nvSpPr>
        <p:spPr>
          <a:xfrm>
            <a:off x="2583543" y="2121436"/>
            <a:ext cx="2432957" cy="2047878"/>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Συσκευές Εισόδου</a:t>
            </a:r>
            <a:endParaRPr lang="en-US" sz="3200" u="none" strike="noStrike" cap="none" dirty="0">
              <a:solidFill>
                <a:schemeClr val="lt1"/>
              </a:solidFill>
              <a:latin typeface="Arial" charset="0"/>
              <a:ea typeface="Arial" charset="0"/>
              <a:cs typeface="Arial" charset="0"/>
              <a:sym typeface="Cabin"/>
            </a:endParaRPr>
          </a:p>
        </p:txBody>
      </p:sp>
      <p:sp>
        <p:nvSpPr>
          <p:cNvPr id="26" name="Shape 357">
            <a:extLst>
              <a:ext uri="{FF2B5EF4-FFF2-40B4-BE49-F238E27FC236}">
                <a16:creationId xmlns:a16="http://schemas.microsoft.com/office/drawing/2014/main" id="{ADD017C7-A9BD-4DD8-BDD8-620BA66C895D}"/>
              </a:ext>
            </a:extLst>
          </p:cNvPr>
          <p:cNvSpPr txBox="1"/>
          <p:nvPr/>
        </p:nvSpPr>
        <p:spPr>
          <a:xfrm>
            <a:off x="6469061" y="2134134"/>
            <a:ext cx="2608259" cy="2009774"/>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Κεντρική Μονάδα Επεξεργασίας</a:t>
            </a:r>
            <a:endParaRPr lang="en-US" sz="3200" u="none" strike="noStrike" cap="none" dirty="0">
              <a:solidFill>
                <a:schemeClr val="lt1"/>
              </a:solidFill>
              <a:latin typeface="Arial" charset="0"/>
              <a:ea typeface="Arial" charset="0"/>
              <a:cs typeface="Arial" charset="0"/>
              <a:sym typeface="Cabin"/>
            </a:endParaRPr>
          </a:p>
        </p:txBody>
      </p:sp>
      <p:sp>
        <p:nvSpPr>
          <p:cNvPr id="27" name="Shape 358">
            <a:extLst>
              <a:ext uri="{FF2B5EF4-FFF2-40B4-BE49-F238E27FC236}">
                <a16:creationId xmlns:a16="http://schemas.microsoft.com/office/drawing/2014/main" id="{A9CC1441-2B84-4902-84C3-6A60BA32FEC5}"/>
              </a:ext>
            </a:extLst>
          </p:cNvPr>
          <p:cNvSpPr txBox="1"/>
          <p:nvPr/>
        </p:nvSpPr>
        <p:spPr>
          <a:xfrm>
            <a:off x="6731000" y="5258335"/>
            <a:ext cx="2171700" cy="21335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Κύρια Μνήμη</a:t>
            </a:r>
            <a:endParaRPr lang="en-US" sz="3200" u="none" strike="noStrike" cap="none" dirty="0">
              <a:solidFill>
                <a:schemeClr val="lt1"/>
              </a:solidFill>
              <a:latin typeface="Arial" charset="0"/>
              <a:ea typeface="Arial" charset="0"/>
              <a:cs typeface="Arial" charset="0"/>
              <a:sym typeface="Cabin"/>
            </a:endParaRPr>
          </a:p>
        </p:txBody>
      </p:sp>
      <p:sp>
        <p:nvSpPr>
          <p:cNvPr id="28" name="Shape 359">
            <a:extLst>
              <a:ext uri="{FF2B5EF4-FFF2-40B4-BE49-F238E27FC236}">
                <a16:creationId xmlns:a16="http://schemas.microsoft.com/office/drawing/2014/main" id="{8A361BDF-03AE-49CF-A2C2-978793779C31}"/>
              </a:ext>
            </a:extLst>
          </p:cNvPr>
          <p:cNvSpPr txBox="1"/>
          <p:nvPr/>
        </p:nvSpPr>
        <p:spPr>
          <a:xfrm>
            <a:off x="11264899" y="3447006"/>
            <a:ext cx="2799443" cy="2166927"/>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Δευτερεύουσα Μνήμη</a:t>
            </a:r>
            <a:endParaRPr lang="en-US" sz="3200" u="none" strike="noStrike" cap="none" dirty="0">
              <a:solidFill>
                <a:schemeClr val="lt1"/>
              </a:solidFill>
              <a:latin typeface="Arial" charset="0"/>
              <a:ea typeface="Arial" charset="0"/>
              <a:cs typeface="Arial" charset="0"/>
              <a:sym typeface="Cabin"/>
            </a:endParaRPr>
          </a:p>
        </p:txBody>
      </p:sp>
      <p:cxnSp>
        <p:nvCxnSpPr>
          <p:cNvPr id="29" name="Shape 360">
            <a:extLst>
              <a:ext uri="{FF2B5EF4-FFF2-40B4-BE49-F238E27FC236}">
                <a16:creationId xmlns:a16="http://schemas.microsoft.com/office/drawing/2014/main" id="{18F1F884-1341-43DD-9786-71682714B335}"/>
              </a:ext>
            </a:extLst>
          </p:cNvPr>
          <p:cNvCxnSpPr/>
          <p:nvPr/>
        </p:nvCxnSpPr>
        <p:spPr>
          <a:xfrm flipH="1">
            <a:off x="5030786" y="3248560"/>
            <a:ext cx="1058862" cy="17461"/>
          </a:xfrm>
          <a:prstGeom prst="straightConnector1">
            <a:avLst/>
          </a:prstGeom>
          <a:noFill/>
          <a:ln w="88900" cap="rnd" cmpd="sng">
            <a:solidFill>
              <a:srgbClr val="FFFF00"/>
            </a:solidFill>
            <a:prstDash val="solid"/>
            <a:miter/>
            <a:headEnd type="stealth" w="med" len="med"/>
            <a:tailEnd type="stealth" w="med" len="med"/>
          </a:ln>
        </p:spPr>
      </p:cxnSp>
      <p:cxnSp>
        <p:nvCxnSpPr>
          <p:cNvPr id="30" name="Shape 361">
            <a:extLst>
              <a:ext uri="{FF2B5EF4-FFF2-40B4-BE49-F238E27FC236}">
                <a16:creationId xmlns:a16="http://schemas.microsoft.com/office/drawing/2014/main" id="{FC5EF73B-E1C6-4006-BEEF-FF3DF79B1538}"/>
              </a:ext>
            </a:extLst>
          </p:cNvPr>
          <p:cNvCxnSpPr/>
          <p:nvPr/>
        </p:nvCxnSpPr>
        <p:spPr>
          <a:xfrm rot="10800000">
            <a:off x="7391400" y="4232809"/>
            <a:ext cx="0" cy="971550"/>
          </a:xfrm>
          <a:prstGeom prst="straightConnector1">
            <a:avLst/>
          </a:prstGeom>
          <a:noFill/>
          <a:ln w="88900" cap="rnd" cmpd="sng">
            <a:solidFill>
              <a:srgbClr val="FFFF00"/>
            </a:solidFill>
            <a:prstDash val="solid"/>
            <a:miter/>
            <a:headEnd type="stealth" w="med" len="med"/>
            <a:tailEnd type="none" w="med" len="med"/>
          </a:ln>
        </p:spPr>
      </p:cxnSp>
      <p:cxnSp>
        <p:nvCxnSpPr>
          <p:cNvPr id="31" name="Shape 362">
            <a:extLst>
              <a:ext uri="{FF2B5EF4-FFF2-40B4-BE49-F238E27FC236}">
                <a16:creationId xmlns:a16="http://schemas.microsoft.com/office/drawing/2014/main" id="{D20C3E01-7EB7-440D-B288-7511A4BC45CC}"/>
              </a:ext>
            </a:extLst>
          </p:cNvPr>
          <p:cNvCxnSpPr/>
          <p:nvPr/>
        </p:nvCxnSpPr>
        <p:spPr>
          <a:xfrm>
            <a:off x="8345486" y="4250272"/>
            <a:ext cx="0" cy="919162"/>
          </a:xfrm>
          <a:prstGeom prst="straightConnector1">
            <a:avLst/>
          </a:prstGeom>
          <a:noFill/>
          <a:ln w="88900" cap="rnd" cmpd="sng">
            <a:solidFill>
              <a:srgbClr val="FFFF00"/>
            </a:solidFill>
            <a:prstDash val="solid"/>
            <a:miter/>
            <a:headEnd type="stealth" w="med" len="med"/>
            <a:tailEnd type="none" w="med" len="med"/>
          </a:ln>
        </p:spPr>
      </p:cxnSp>
      <p:cxnSp>
        <p:nvCxnSpPr>
          <p:cNvPr id="32" name="Shape 363">
            <a:extLst>
              <a:ext uri="{FF2B5EF4-FFF2-40B4-BE49-F238E27FC236}">
                <a16:creationId xmlns:a16="http://schemas.microsoft.com/office/drawing/2014/main" id="{A7300A3F-1BE2-430D-9C83-D8C57BDE6944}"/>
              </a:ext>
            </a:extLst>
          </p:cNvPr>
          <p:cNvCxnSpPr/>
          <p:nvPr/>
        </p:nvCxnSpPr>
        <p:spPr>
          <a:xfrm flipH="1">
            <a:off x="9655175" y="3872447"/>
            <a:ext cx="1562099" cy="17461"/>
          </a:xfrm>
          <a:prstGeom prst="straightConnector1">
            <a:avLst/>
          </a:prstGeom>
          <a:noFill/>
          <a:ln w="88900" cap="rnd" cmpd="sng">
            <a:solidFill>
              <a:srgbClr val="FFFF00"/>
            </a:solidFill>
            <a:prstDash val="solid"/>
            <a:miter/>
            <a:headEnd type="stealth" w="med" len="med"/>
            <a:tailEnd type="none" w="med" len="med"/>
          </a:ln>
        </p:spPr>
      </p:cxnSp>
      <p:cxnSp>
        <p:nvCxnSpPr>
          <p:cNvPr id="33" name="Shape 364">
            <a:extLst>
              <a:ext uri="{FF2B5EF4-FFF2-40B4-BE49-F238E27FC236}">
                <a16:creationId xmlns:a16="http://schemas.microsoft.com/office/drawing/2014/main" id="{2172A48B-C54B-42FF-A676-4407623B5694}"/>
              </a:ext>
            </a:extLst>
          </p:cNvPr>
          <p:cNvCxnSpPr/>
          <p:nvPr/>
        </p:nvCxnSpPr>
        <p:spPr>
          <a:xfrm>
            <a:off x="9620250" y="4877335"/>
            <a:ext cx="1579562" cy="0"/>
          </a:xfrm>
          <a:prstGeom prst="straightConnector1">
            <a:avLst/>
          </a:prstGeom>
          <a:noFill/>
          <a:ln w="88900" cap="rnd" cmpd="sng">
            <a:solidFill>
              <a:srgbClr val="FFFF00"/>
            </a:solidFill>
            <a:prstDash val="solid"/>
            <a:miter/>
            <a:headEnd type="stealth" w="med" len="med"/>
            <a:tailEnd type="none" w="med" len="med"/>
          </a:ln>
        </p:spPr>
      </p:cxnSp>
      <p:sp>
        <p:nvSpPr>
          <p:cNvPr id="34" name="Shape 365">
            <a:extLst>
              <a:ext uri="{FF2B5EF4-FFF2-40B4-BE49-F238E27FC236}">
                <a16:creationId xmlns:a16="http://schemas.microsoft.com/office/drawing/2014/main" id="{40288DB4-8B93-455F-8110-B657FB720B65}"/>
              </a:ext>
            </a:extLst>
          </p:cNvPr>
          <p:cNvSpPr txBox="1"/>
          <p:nvPr/>
        </p:nvSpPr>
        <p:spPr>
          <a:xfrm>
            <a:off x="12438061" y="718620"/>
            <a:ext cx="2671310" cy="1720315"/>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Υπολογιστής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Γενικ</a:t>
            </a:r>
            <a:r>
              <a:rPr lang="el-GR" sz="3600" dirty="0">
                <a:solidFill>
                  <a:schemeClr val="lt1"/>
                </a:solidFill>
                <a:latin typeface="Arial" charset="0"/>
                <a:ea typeface="Arial" charset="0"/>
                <a:cs typeface="Arial" charset="0"/>
                <a:sym typeface="Cabin"/>
              </a:rPr>
              <a:t>ής Χρήσης</a:t>
            </a:r>
            <a:endParaRPr lang="en-US" sz="36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118923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33"/>
        <p:cNvGrpSpPr/>
        <p:nvPr/>
      </p:nvGrpSpPr>
      <p:grpSpPr>
        <a:xfrm>
          <a:off x="0" y="0"/>
          <a:ext cx="0" cy="0"/>
          <a:chOff x="0" y="0"/>
          <a:chExt cx="0" cy="0"/>
        </a:xfrm>
      </p:grpSpPr>
      <p:sp>
        <p:nvSpPr>
          <p:cNvPr id="634" name="Shape 634"/>
          <p:cNvSpPr txBox="1"/>
          <p:nvPr/>
        </p:nvSpPr>
        <p:spPr>
          <a:xfrm>
            <a:off x="2882900" y="1130300"/>
            <a:ext cx="5204399" cy="7189241"/>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'Hello Bob'</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try:</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a:t>
            </a:r>
            <a:r>
              <a:rPr lang="en-US" sz="3000" i="0" u="none" strike="noStrike" cap="none" dirty="0" err="1">
                <a:solidFill>
                  <a:srgbClr val="FF9900"/>
                </a:solidFill>
                <a:latin typeface="Courier"/>
                <a:ea typeface="Courier"/>
                <a:cs typeface="Courier"/>
                <a:sym typeface="Courier New"/>
              </a:rPr>
              <a:t>istr</a:t>
            </a:r>
            <a:r>
              <a:rPr lang="en-US" sz="3000" i="0" u="none" strike="noStrike" cap="none" dirty="0">
                <a:solidFill>
                  <a:srgbClr val="FF9900"/>
                </a:solidFill>
                <a:latin typeface="Courier"/>
                <a:ea typeface="Courier"/>
                <a:cs typeface="Courier"/>
                <a:sym typeface="Courier New"/>
              </a:rPr>
              <a:t> = </a:t>
            </a:r>
            <a:r>
              <a:rPr lang="en-US" sz="3000" i="0" u="none" strike="noStrike" cap="none" dirty="0" err="1">
                <a:solidFill>
                  <a:srgbClr val="FF9900"/>
                </a:solidFill>
                <a:latin typeface="Courier"/>
                <a:ea typeface="Courier"/>
                <a:cs typeface="Courier"/>
                <a:sym typeface="Courier New"/>
              </a:rPr>
              <a:t>int</a:t>
            </a:r>
            <a:r>
              <a:rPr lang="en-US" sz="3000" i="0" u="none" strike="noStrike" cap="none" dirty="0">
                <a:solidFill>
                  <a:srgbClr val="FF9900"/>
                </a:solidFill>
                <a:latin typeface="Courier"/>
                <a:ea typeface="Courier"/>
                <a:cs typeface="Courier"/>
                <a:sym typeface="Courier New"/>
              </a:rPr>
              <a:t>(</a:t>
            </a:r>
            <a:r>
              <a:rPr lang="en-US" sz="3000" i="0" u="none" strike="noStrike" cap="none" dirty="0" err="1">
                <a:solidFill>
                  <a:srgbClr val="FF9900"/>
                </a:solidFill>
                <a:latin typeface="Courier"/>
                <a:ea typeface="Courier"/>
                <a:cs typeface="Courier"/>
                <a:sym typeface="Courier New"/>
              </a:rPr>
              <a:t>astr</a:t>
            </a:r>
            <a:r>
              <a:rPr lang="en-US" sz="3000" i="0" u="none" strike="noStrike" cap="none" dirty="0">
                <a:solidFill>
                  <a:srgbClr val="FF99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except: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a:t>
            </a: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 = -1</a:t>
            </a:r>
          </a:p>
          <a:p>
            <a:pPr marL="0" marR="0" lvl="0" indent="0" algn="ctr" rtl="0">
              <a:lnSpc>
                <a:spcPct val="100000"/>
              </a:lnSpc>
              <a:spcBef>
                <a:spcPts val="0"/>
              </a:spcBef>
              <a:spcAft>
                <a:spcPts val="0"/>
              </a:spcAft>
              <a:buNone/>
            </a:pPr>
            <a:endParaRPr sz="3000" i="0" u="none" strike="noStrike" cap="none" dirty="0">
              <a:solidFill>
                <a:srgbClr val="FFFF00"/>
              </a:solidFill>
              <a:latin typeface="Courier"/>
              <a:ea typeface="Courier"/>
              <a:cs typeface="Courier"/>
              <a:sym typeface="Courier New"/>
            </a:endParaRPr>
          </a:p>
          <a:p>
            <a:pPr lvl="0">
              <a:buClr>
                <a:srgbClr val="FFFF00"/>
              </a:buClr>
              <a:buSzPct val="25000"/>
            </a:pPr>
            <a:r>
              <a:rPr lang="en-US" sz="3000" i="0" u="none" strike="noStrike" cap="none" dirty="0">
                <a:solidFill>
                  <a:srgbClr val="FFFF00"/>
                </a:solidFill>
                <a:latin typeface="Courier"/>
                <a:ea typeface="Courier"/>
                <a:cs typeface="Courier"/>
                <a:sym typeface="Courier New"/>
              </a:rPr>
              <a:t>print('</a:t>
            </a:r>
            <a:r>
              <a:rPr lang="el-GR" sz="3000" i="0" u="none" strike="noStrike" cap="none" dirty="0">
                <a:solidFill>
                  <a:srgbClr val="FFFF00"/>
                </a:solidFill>
                <a:latin typeface="Courier"/>
                <a:ea typeface="Courier"/>
                <a:cs typeface="Courier"/>
                <a:sym typeface="Courier New"/>
              </a:rPr>
              <a:t>Πρώτο</a:t>
            </a:r>
            <a:r>
              <a:rPr lang="en-US" sz="3000" i="0" u="none" strike="noStrike" cap="none" dirty="0">
                <a:solidFill>
                  <a:srgbClr val="FFFF00"/>
                </a:solidFill>
                <a:latin typeface="Courier"/>
                <a:ea typeface="Courier"/>
                <a:cs typeface="Courier"/>
                <a:sym typeface="Courier New"/>
              </a:rPr>
              <a:t>', </a:t>
            </a:r>
            <a:r>
              <a:rPr lang="en-US" sz="3000" dirty="0" err="1">
                <a:solidFill>
                  <a:srgbClr val="FFFF00"/>
                </a:solidFill>
                <a:latin typeface="Courier"/>
                <a:ea typeface="Courier"/>
                <a:cs typeface="Courier"/>
                <a:sym typeface="Courier New"/>
              </a:rPr>
              <a:t>istr</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ctr" rtl="0">
              <a:lnSpc>
                <a:spcPct val="100000"/>
              </a:lnSpc>
              <a:spcBef>
                <a:spcPts val="0"/>
              </a:spcBef>
              <a:spcAft>
                <a:spcPts val="0"/>
              </a:spcAft>
              <a:buNone/>
            </a:pPr>
            <a:endParaRPr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'123'</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try:</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 </a:t>
            </a:r>
            <a:r>
              <a:rPr lang="en-US" sz="3000" i="0" u="none" strike="noStrike" cap="none" dirty="0" err="1">
                <a:solidFill>
                  <a:srgbClr val="00FF00"/>
                </a:solidFill>
                <a:latin typeface="Courier"/>
                <a:ea typeface="Courier"/>
                <a:cs typeface="Courier"/>
                <a:sym typeface="Courier New"/>
              </a:rPr>
              <a:t>istr</a:t>
            </a:r>
            <a:r>
              <a:rPr lang="en-US" sz="3000" i="0" u="none" strike="noStrike" cap="none" dirty="0">
                <a:solidFill>
                  <a:srgbClr val="00FF00"/>
                </a:solidFill>
                <a:latin typeface="Courier"/>
                <a:ea typeface="Courier"/>
                <a:cs typeface="Courier"/>
                <a:sym typeface="Courier New"/>
              </a:rPr>
              <a:t> = </a:t>
            </a:r>
            <a:r>
              <a:rPr lang="en-US" sz="3000" i="0" u="none" strike="noStrike" cap="none" dirty="0" err="1">
                <a:solidFill>
                  <a:srgbClr val="00FF00"/>
                </a:solidFill>
                <a:latin typeface="Courier"/>
                <a:ea typeface="Courier"/>
                <a:cs typeface="Courier"/>
                <a:sym typeface="Courier New"/>
              </a:rPr>
              <a:t>int</a:t>
            </a:r>
            <a:r>
              <a:rPr lang="en-US" sz="3000" i="0" u="none" strike="noStrike" cap="none" dirty="0">
                <a:solidFill>
                  <a:srgbClr val="00FF00"/>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astr</a:t>
            </a:r>
            <a:r>
              <a:rPr lang="en-US" sz="3000"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except: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a:t>
            </a: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 = -1</a:t>
            </a:r>
          </a:p>
          <a:p>
            <a:pPr marL="0" marR="0" lvl="0" indent="0" algn="ctr" rtl="0">
              <a:lnSpc>
                <a:spcPct val="100000"/>
              </a:lnSpc>
              <a:spcBef>
                <a:spcPts val="0"/>
              </a:spcBef>
              <a:spcAft>
                <a:spcPts val="0"/>
              </a:spcAft>
              <a:buNone/>
            </a:pPr>
            <a:endParaRPr sz="3000" i="0" u="none" strike="noStrike" cap="none" dirty="0">
              <a:solidFill>
                <a:srgbClr val="FFFF00"/>
              </a:solidFill>
              <a:latin typeface="Courier"/>
              <a:ea typeface="Courier"/>
              <a:cs typeface="Courier"/>
              <a:sym typeface="Courier New"/>
            </a:endParaRPr>
          </a:p>
          <a:p>
            <a:pPr lvl="0">
              <a:buClr>
                <a:srgbClr val="FFFF00"/>
              </a:buClr>
              <a:buSzPct val="25000"/>
            </a:pPr>
            <a:r>
              <a:rPr lang="en-US" sz="3000" i="0" u="none" strike="noStrike" cap="none" dirty="0">
                <a:solidFill>
                  <a:srgbClr val="FFFF00"/>
                </a:solidFill>
                <a:latin typeface="Courier"/>
                <a:ea typeface="Courier"/>
                <a:cs typeface="Courier"/>
                <a:sym typeface="Courier New"/>
              </a:rPr>
              <a:t>print('</a:t>
            </a:r>
            <a:r>
              <a:rPr lang="el-GR" sz="3000" i="0" u="none" strike="noStrike" cap="none" dirty="0">
                <a:solidFill>
                  <a:srgbClr val="FFFF00"/>
                </a:solidFill>
                <a:latin typeface="Courier"/>
                <a:ea typeface="Courier"/>
                <a:cs typeface="Courier"/>
                <a:sym typeface="Courier New"/>
              </a:rPr>
              <a:t>Δεύτερο</a:t>
            </a:r>
            <a:r>
              <a:rPr lang="en-US" sz="3000" i="0" u="none" strike="noStrike" cap="none" dirty="0">
                <a:solidFill>
                  <a:srgbClr val="FFFF00"/>
                </a:solidFill>
                <a:latin typeface="Courier"/>
                <a:ea typeface="Courier"/>
                <a:cs typeface="Courier"/>
                <a:sym typeface="Courier New"/>
              </a:rPr>
              <a:t>', </a:t>
            </a:r>
            <a:r>
              <a:rPr lang="en-US" sz="3000" dirty="0" err="1">
                <a:solidFill>
                  <a:srgbClr val="FFFF00"/>
                </a:solidFill>
                <a:latin typeface="Courier"/>
                <a:ea typeface="Courier"/>
                <a:cs typeface="Courier"/>
                <a:sym typeface="Courier New"/>
              </a:rPr>
              <a:t>istr</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p:txBody>
      </p:sp>
      <p:sp>
        <p:nvSpPr>
          <p:cNvPr id="635" name="Shape 635"/>
          <p:cNvSpPr txBox="1"/>
          <p:nvPr/>
        </p:nvSpPr>
        <p:spPr>
          <a:xfrm>
            <a:off x="9926612" y="3460549"/>
            <a:ext cx="5204399" cy="1689000"/>
          </a:xfrm>
          <a:prstGeom prst="rect">
            <a:avLst/>
          </a:prstGeom>
          <a:noFill/>
          <a:ln w="12700" cap="rnd" cmpd="sng">
            <a:solidFill>
              <a:srgbClr val="FFFF00"/>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b="1" dirty="0">
                <a:solidFill>
                  <a:schemeClr val="lt1"/>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 python </a:t>
            </a:r>
            <a:r>
              <a:rPr lang="en-US" sz="3000" i="0" u="none" strike="noStrike" cap="none" dirty="0" err="1">
                <a:solidFill>
                  <a:schemeClr val="lt1"/>
                </a:solidFill>
                <a:latin typeface="Courier"/>
                <a:ea typeface="Courier"/>
                <a:cs typeface="Courier"/>
                <a:sym typeface="Courier New"/>
              </a:rPr>
              <a:t>tryexcept.py</a:t>
            </a:r>
            <a:r>
              <a:rPr lang="en-US" sz="30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3000" dirty="0">
                <a:solidFill>
                  <a:schemeClr val="lt1"/>
                </a:solidFill>
                <a:latin typeface="Courier"/>
                <a:ea typeface="Courier"/>
                <a:cs typeface="Courier"/>
                <a:sym typeface="Courier New"/>
              </a:rPr>
              <a:t> </a:t>
            </a:r>
            <a:r>
              <a:rPr lang="el-GR" sz="3000" i="0" u="none" strike="noStrike" cap="none" dirty="0">
                <a:solidFill>
                  <a:schemeClr val="lt1"/>
                </a:solidFill>
                <a:latin typeface="Courier"/>
                <a:ea typeface="Courier"/>
                <a:cs typeface="Courier"/>
                <a:sym typeface="Courier New"/>
              </a:rPr>
              <a:t>Πρώτο</a:t>
            </a:r>
            <a:r>
              <a:rPr lang="en-US" sz="3000" i="0" u="none" strike="noStrike" cap="none" dirty="0">
                <a:solidFill>
                  <a:schemeClr val="lt1"/>
                </a:solidFill>
                <a:latin typeface="Courier"/>
                <a:ea typeface="Courier"/>
                <a:cs typeface="Courier"/>
                <a:sym typeface="Courier New"/>
              </a:rPr>
              <a:t> -1</a:t>
            </a:r>
          </a:p>
          <a:p>
            <a:pPr marL="0" marR="0" lvl="0" indent="0" algn="l" rtl="0">
              <a:lnSpc>
                <a:spcPct val="100000"/>
              </a:lnSpc>
              <a:spcBef>
                <a:spcPts val="0"/>
              </a:spcBef>
              <a:spcAft>
                <a:spcPts val="0"/>
              </a:spcAft>
              <a:buClr>
                <a:schemeClr val="lt1"/>
              </a:buClr>
              <a:buSzPct val="25000"/>
              <a:buFont typeface="Cabin"/>
              <a:buNone/>
            </a:pPr>
            <a:r>
              <a:rPr lang="en-US" sz="3000" dirty="0">
                <a:solidFill>
                  <a:schemeClr val="lt1"/>
                </a:solidFill>
                <a:latin typeface="Courier"/>
                <a:ea typeface="Courier"/>
                <a:cs typeface="Courier"/>
                <a:sym typeface="Courier New"/>
              </a:rPr>
              <a:t> </a:t>
            </a:r>
            <a:r>
              <a:rPr lang="el-GR" sz="3000" i="0" u="none" strike="noStrike" cap="none" dirty="0">
                <a:solidFill>
                  <a:schemeClr val="lt1"/>
                </a:solidFill>
                <a:latin typeface="Courier"/>
                <a:ea typeface="Courier"/>
                <a:cs typeface="Courier"/>
                <a:sym typeface="Courier New"/>
              </a:rPr>
              <a:t>Δεύτερο</a:t>
            </a:r>
            <a:r>
              <a:rPr lang="en-US" sz="3000" i="0" u="none" strike="noStrike" cap="none" dirty="0">
                <a:solidFill>
                  <a:schemeClr val="lt1"/>
                </a:solidFill>
                <a:latin typeface="Courier"/>
                <a:ea typeface="Courier"/>
                <a:cs typeface="Courier"/>
                <a:sym typeface="Courier New"/>
              </a:rPr>
              <a:t> 123</a:t>
            </a:r>
          </a:p>
        </p:txBody>
      </p:sp>
      <p:sp>
        <p:nvSpPr>
          <p:cNvPr id="636" name="Shape 636"/>
          <p:cNvSpPr txBox="1"/>
          <p:nvPr/>
        </p:nvSpPr>
        <p:spPr>
          <a:xfrm>
            <a:off x="8836025" y="1130299"/>
            <a:ext cx="6505575" cy="1830727"/>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000" u="none" strike="noStrike" cap="none" dirty="0">
                <a:solidFill>
                  <a:srgbClr val="FF9900"/>
                </a:solidFill>
                <a:latin typeface="Arial" charset="0"/>
                <a:ea typeface="Arial" charset="0"/>
                <a:cs typeface="Arial" charset="0"/>
                <a:sym typeface="Cabin"/>
              </a:rPr>
              <a:t>Όταν η πρώτη μετατροπή αποτύχει - απλώς μεταβαίνει στην περίπτωση </a:t>
            </a:r>
            <a:r>
              <a:rPr lang="en-US" sz="3000" u="none" strike="noStrike" cap="none" dirty="0">
                <a:solidFill>
                  <a:srgbClr val="FF9900"/>
                </a:solidFill>
                <a:latin typeface="Arial" charset="0"/>
                <a:ea typeface="Arial" charset="0"/>
                <a:cs typeface="Arial" charset="0"/>
                <a:sym typeface="Cabin"/>
              </a:rPr>
              <a:t>except</a:t>
            </a:r>
            <a:r>
              <a:rPr lang="el-GR" sz="3000" u="none" strike="noStrike" cap="none" dirty="0">
                <a:solidFill>
                  <a:srgbClr val="FF9900"/>
                </a:solidFill>
                <a:latin typeface="Arial" charset="0"/>
                <a:ea typeface="Arial" charset="0"/>
                <a:cs typeface="Arial" charset="0"/>
                <a:sym typeface="Cabin"/>
              </a:rPr>
              <a:t>: και το πρόγραμμα συνεχίζεται.</a:t>
            </a:r>
            <a:endParaRPr lang="en-US" sz="3000" u="none" strike="noStrike" cap="none" dirty="0">
              <a:solidFill>
                <a:srgbClr val="FF9900"/>
              </a:solidFill>
              <a:latin typeface="Arial" charset="0"/>
              <a:ea typeface="Arial" charset="0"/>
              <a:cs typeface="Arial" charset="0"/>
              <a:sym typeface="Cabin"/>
            </a:endParaRPr>
          </a:p>
        </p:txBody>
      </p:sp>
      <p:cxnSp>
        <p:nvCxnSpPr>
          <p:cNvPr id="637" name="Shape 637"/>
          <p:cNvCxnSpPr/>
          <p:nvPr/>
        </p:nvCxnSpPr>
        <p:spPr>
          <a:xfrm flipH="1">
            <a:off x="1469169" y="2565411"/>
            <a:ext cx="1241400" cy="18900"/>
          </a:xfrm>
          <a:prstGeom prst="straightConnector1">
            <a:avLst/>
          </a:prstGeom>
          <a:noFill/>
          <a:ln w="76200" cap="rnd" cmpd="sng">
            <a:solidFill>
              <a:srgbClr val="FF9900"/>
            </a:solidFill>
            <a:prstDash val="solid"/>
            <a:miter/>
            <a:headEnd type="stealth" w="med" len="med"/>
            <a:tailEnd type="none" w="med" len="med"/>
          </a:ln>
        </p:spPr>
      </p:cxnSp>
      <p:sp>
        <p:nvSpPr>
          <p:cNvPr id="638" name="Shape 638"/>
          <p:cNvSpPr txBox="1"/>
          <p:nvPr/>
        </p:nvSpPr>
        <p:spPr>
          <a:xfrm>
            <a:off x="9582411" y="6533509"/>
            <a:ext cx="5892799" cy="1689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000" u="none" strike="noStrike" cap="none" dirty="0">
                <a:solidFill>
                  <a:srgbClr val="00FF00"/>
                </a:solidFill>
                <a:latin typeface="Arial" charset="0"/>
                <a:ea typeface="Arial" charset="0"/>
                <a:cs typeface="Arial" charset="0"/>
                <a:sym typeface="Cabin"/>
              </a:rPr>
              <a:t>Όταν η δεύτερη μετατροπή επιτύχει - απλώς παραλείπει την περίπτωση </a:t>
            </a:r>
            <a:r>
              <a:rPr lang="en-US" sz="3000" u="none" strike="noStrike" cap="none" dirty="0">
                <a:solidFill>
                  <a:srgbClr val="00FF00"/>
                </a:solidFill>
                <a:latin typeface="Arial" charset="0"/>
                <a:ea typeface="Arial" charset="0"/>
                <a:cs typeface="Arial" charset="0"/>
                <a:sym typeface="Cabin"/>
              </a:rPr>
              <a:t>except</a:t>
            </a:r>
            <a:r>
              <a:rPr lang="el-GR" sz="3000" u="none" strike="noStrike" cap="none" dirty="0">
                <a:solidFill>
                  <a:srgbClr val="00FF00"/>
                </a:solidFill>
                <a:latin typeface="Arial" charset="0"/>
                <a:ea typeface="Arial" charset="0"/>
                <a:cs typeface="Arial" charset="0"/>
                <a:sym typeface="Cabin"/>
              </a:rPr>
              <a:t>: και το πρόγραμμα συνεχίζεται</a:t>
            </a:r>
            <a:r>
              <a:rPr lang="en-US" sz="3000" u="none" strike="noStrike" cap="none" dirty="0">
                <a:solidFill>
                  <a:srgbClr val="00FF00"/>
                </a:solidFill>
                <a:latin typeface="Arial" charset="0"/>
                <a:ea typeface="Arial" charset="0"/>
                <a:cs typeface="Arial" charset="0"/>
                <a:sym typeface="Cabin"/>
              </a:rPr>
              <a:t>.</a:t>
            </a:r>
          </a:p>
        </p:txBody>
      </p:sp>
      <p:cxnSp>
        <p:nvCxnSpPr>
          <p:cNvPr id="639" name="Shape 639"/>
          <p:cNvCxnSpPr/>
          <p:nvPr/>
        </p:nvCxnSpPr>
        <p:spPr>
          <a:xfrm>
            <a:off x="6301625" y="3443150"/>
            <a:ext cx="903299" cy="17399"/>
          </a:xfrm>
          <a:prstGeom prst="straightConnector1">
            <a:avLst/>
          </a:prstGeom>
          <a:noFill/>
          <a:ln w="76200" cap="rnd" cmpd="sng">
            <a:solidFill>
              <a:srgbClr val="FF9900"/>
            </a:solidFill>
            <a:prstDash val="solid"/>
            <a:miter/>
            <a:headEnd type="stealth" w="med" len="med"/>
            <a:tailEnd type="none" w="med" len="med"/>
          </a:ln>
        </p:spPr>
      </p:cxnSp>
      <p:cxnSp>
        <p:nvCxnSpPr>
          <p:cNvPr id="640" name="Shape 640"/>
          <p:cNvCxnSpPr/>
          <p:nvPr/>
        </p:nvCxnSpPr>
        <p:spPr>
          <a:xfrm flipH="1">
            <a:off x="1390096" y="6179937"/>
            <a:ext cx="1241400" cy="18900"/>
          </a:xfrm>
          <a:prstGeom prst="straightConnector1">
            <a:avLst/>
          </a:prstGeom>
          <a:noFill/>
          <a:ln w="76200" cap="rnd" cmpd="sng">
            <a:solidFill>
              <a:srgbClr val="00FF00"/>
            </a:solidFill>
            <a:prstDash val="solid"/>
            <a:miter/>
            <a:headEnd type="stealth" w="med" len="med"/>
            <a:tailEnd type="none" w="med" len="med"/>
          </a:ln>
        </p:spPr>
      </p:cxnSp>
      <p:cxnSp>
        <p:nvCxnSpPr>
          <p:cNvPr id="641" name="Shape 641"/>
          <p:cNvCxnSpPr/>
          <p:nvPr/>
        </p:nvCxnSpPr>
        <p:spPr>
          <a:xfrm rot="10800000" flipH="1">
            <a:off x="7866125" y="7987829"/>
            <a:ext cx="969900" cy="14400"/>
          </a:xfrm>
          <a:prstGeom prst="straightConnector1">
            <a:avLst/>
          </a:prstGeom>
          <a:noFill/>
          <a:ln w="76200" cap="rnd" cmpd="sng">
            <a:solidFill>
              <a:srgbClr val="00FF00"/>
            </a:solidFill>
            <a:prstDash val="solid"/>
            <a:miter/>
            <a:headEnd type="stealth" w="med" len="med"/>
            <a:tailEnd type="none" w="med" len="med"/>
          </a:ln>
        </p:spPr>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xfrm>
            <a:off x="1155700" y="745588"/>
            <a:ext cx="5983900"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7600" u="none" strike="noStrike" cap="none" dirty="0">
                <a:solidFill>
                  <a:srgbClr val="FFFF00"/>
                </a:solidFill>
                <a:latin typeface="Arial" charset="0"/>
                <a:ea typeface="Arial" charset="0"/>
                <a:cs typeface="Arial" charset="0"/>
                <a:sym typeface="Cabin"/>
              </a:rPr>
              <a:t>try / except</a:t>
            </a:r>
          </a:p>
        </p:txBody>
      </p:sp>
      <p:sp>
        <p:nvSpPr>
          <p:cNvPr id="647" name="Shape 647"/>
          <p:cNvSpPr txBox="1"/>
          <p:nvPr/>
        </p:nvSpPr>
        <p:spPr>
          <a:xfrm>
            <a:off x="8205107" y="942182"/>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err="1">
                <a:solidFill>
                  <a:schemeClr val="lt1"/>
                </a:solidFill>
                <a:latin typeface="Arial" charset="0"/>
                <a:ea typeface="Arial" charset="0"/>
                <a:cs typeface="Arial" charset="0"/>
                <a:sym typeface="Cabin"/>
              </a:rPr>
              <a:t>astr</a:t>
            </a:r>
            <a:r>
              <a:rPr lang="en-US" sz="3200" u="none" strike="noStrike" cap="none" dirty="0">
                <a:solidFill>
                  <a:schemeClr val="lt1"/>
                </a:solidFill>
                <a:latin typeface="Arial" charset="0"/>
                <a:ea typeface="Arial" charset="0"/>
                <a:cs typeface="Arial" charset="0"/>
                <a:sym typeface="Cabin"/>
              </a:rPr>
              <a:t> = 'Bob'</a:t>
            </a:r>
          </a:p>
        </p:txBody>
      </p:sp>
      <p:cxnSp>
        <p:nvCxnSpPr>
          <p:cNvPr id="648" name="Shape 648"/>
          <p:cNvCxnSpPr/>
          <p:nvPr/>
        </p:nvCxnSpPr>
        <p:spPr>
          <a:xfrm rot="10800000">
            <a:off x="11690350" y="2797174"/>
            <a:ext cx="2417761" cy="20636"/>
          </a:xfrm>
          <a:prstGeom prst="straightConnector1">
            <a:avLst/>
          </a:prstGeom>
          <a:noFill/>
          <a:ln w="63500" cap="rnd" cmpd="sng">
            <a:solidFill>
              <a:srgbClr val="FF9900"/>
            </a:solidFill>
            <a:prstDash val="dash"/>
            <a:miter/>
            <a:headEnd type="stealth" w="med" len="med"/>
            <a:tailEnd type="none" w="med" len="med"/>
          </a:ln>
        </p:spPr>
      </p:cxnSp>
      <p:sp>
        <p:nvSpPr>
          <p:cNvPr id="649" name="Shape 649"/>
          <p:cNvSpPr txBox="1"/>
          <p:nvPr/>
        </p:nvSpPr>
        <p:spPr>
          <a:xfrm>
            <a:off x="1328126" y="2840245"/>
            <a:ext cx="5171100" cy="4751153"/>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'Bob'</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try:</a:t>
            </a:r>
          </a:p>
          <a:p>
            <a:pPr lvl="0">
              <a:buClr>
                <a:srgbClr val="FF7F00"/>
              </a:buClr>
              <a:buSzPct val="25000"/>
            </a:pPr>
            <a:r>
              <a:rPr lang="en-US" sz="3000" i="0" u="none" strike="noStrike" cap="none" dirty="0">
                <a:solidFill>
                  <a:srgbClr val="FF7F00"/>
                </a:solidFill>
                <a:latin typeface="Courier"/>
                <a:ea typeface="Courier"/>
                <a:cs typeface="Courier"/>
                <a:sym typeface="Courier New"/>
              </a:rPr>
              <a:t>    </a:t>
            </a:r>
            <a:r>
              <a:rPr lang="en-US" sz="3000" dirty="0">
                <a:solidFill>
                  <a:srgbClr val="FF9900"/>
                </a:solidFill>
                <a:latin typeface="Courier"/>
                <a:ea typeface="Courier"/>
                <a:cs typeface="Courier"/>
                <a:sym typeface="Courier New"/>
              </a:rPr>
              <a:t>print('</a:t>
            </a:r>
            <a:r>
              <a:rPr lang="el-GR" sz="3000" dirty="0">
                <a:solidFill>
                  <a:srgbClr val="FF9900"/>
                </a:solidFill>
                <a:latin typeface="Courier"/>
                <a:ea typeface="Courier"/>
                <a:cs typeface="Courier"/>
                <a:sym typeface="Courier New"/>
              </a:rPr>
              <a:t>Γειά</a:t>
            </a:r>
            <a:r>
              <a:rPr lang="en-US" sz="3000" dirty="0">
                <a:solidFill>
                  <a:srgbClr val="FF9900"/>
                </a:solidFill>
                <a:latin typeface="Courier"/>
                <a:ea typeface="Courier"/>
                <a:cs typeface="Courier"/>
                <a:sym typeface="Courier New"/>
              </a:rPr>
              <a:t>') </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9900"/>
                </a:solidFill>
                <a:latin typeface="Courier"/>
                <a:ea typeface="Courier"/>
                <a:cs typeface="Courier"/>
                <a:sym typeface="Courier New"/>
              </a:rPr>
              <a:t>    </a:t>
            </a:r>
            <a:r>
              <a:rPr lang="en-US" sz="3000" i="0" u="none" strike="noStrike" cap="none" dirty="0" err="1">
                <a:solidFill>
                  <a:srgbClr val="FF9900"/>
                </a:solidFill>
                <a:latin typeface="Courier"/>
                <a:ea typeface="Courier"/>
                <a:cs typeface="Courier"/>
                <a:sym typeface="Courier New"/>
              </a:rPr>
              <a:t>istr</a:t>
            </a:r>
            <a:r>
              <a:rPr lang="en-US" sz="3000" i="0" u="none" strike="noStrike" cap="none" dirty="0">
                <a:solidFill>
                  <a:srgbClr val="FF9900"/>
                </a:solidFill>
                <a:latin typeface="Courier"/>
                <a:ea typeface="Courier"/>
                <a:cs typeface="Courier"/>
                <a:sym typeface="Courier New"/>
              </a:rPr>
              <a:t> = </a:t>
            </a:r>
            <a:r>
              <a:rPr lang="en-US" sz="3000" i="0" u="none" strike="noStrike" cap="none" dirty="0" err="1">
                <a:solidFill>
                  <a:srgbClr val="FF9900"/>
                </a:solidFill>
                <a:latin typeface="Courier"/>
                <a:ea typeface="Courier"/>
                <a:cs typeface="Courier"/>
                <a:sym typeface="Courier New"/>
              </a:rPr>
              <a:t>int</a:t>
            </a:r>
            <a:r>
              <a:rPr lang="en-US" sz="3000" i="0" u="none" strike="noStrike" cap="none" dirty="0">
                <a:solidFill>
                  <a:srgbClr val="FF9900"/>
                </a:solidFill>
                <a:latin typeface="Courier"/>
                <a:ea typeface="Courier"/>
                <a:cs typeface="Courier"/>
                <a:sym typeface="Courier New"/>
              </a:rPr>
              <a:t>(</a:t>
            </a:r>
            <a:r>
              <a:rPr lang="en-US" sz="3000" i="0" u="none" strike="noStrike" cap="none" dirty="0" err="1">
                <a:solidFill>
                  <a:srgbClr val="FF9900"/>
                </a:solidFill>
                <a:latin typeface="Courier"/>
                <a:ea typeface="Courier"/>
                <a:cs typeface="Courier"/>
                <a:sym typeface="Courier New"/>
              </a:rPr>
              <a:t>astr</a:t>
            </a:r>
            <a:r>
              <a:rPr lang="en-US" sz="3000" i="0" u="none" strike="noStrike" cap="none" dirty="0">
                <a:solidFill>
                  <a:srgbClr val="FF9900"/>
                </a:solidFill>
                <a:latin typeface="Courier"/>
                <a:ea typeface="Courier"/>
                <a:cs typeface="Courier"/>
                <a:sym typeface="Courier New"/>
              </a:rPr>
              <a:t>)</a:t>
            </a:r>
          </a:p>
          <a:p>
            <a:pPr lvl="0">
              <a:buClr>
                <a:srgbClr val="FF7F00"/>
              </a:buClr>
              <a:buSzPct val="25000"/>
            </a:pPr>
            <a:r>
              <a:rPr lang="en-US" sz="3000" i="0" u="none" strike="noStrike" cap="none" dirty="0">
                <a:solidFill>
                  <a:srgbClr val="FF9900"/>
                </a:solidFill>
                <a:latin typeface="Courier"/>
                <a:ea typeface="Courier"/>
                <a:cs typeface="Courier"/>
                <a:sym typeface="Courier New"/>
              </a:rPr>
              <a:t>    print(</a:t>
            </a:r>
            <a:r>
              <a:rPr lang="en-US" sz="3000" dirty="0">
                <a:solidFill>
                  <a:srgbClr val="FF9900"/>
                </a:solidFill>
                <a:latin typeface="Courier"/>
                <a:ea typeface="Courier"/>
                <a:cs typeface="Courier"/>
                <a:sym typeface="Courier New"/>
              </a:rPr>
              <a:t>'</a:t>
            </a:r>
            <a:r>
              <a:rPr lang="el-GR" sz="3000" i="0" u="none" strike="noStrike" cap="none" dirty="0">
                <a:solidFill>
                  <a:srgbClr val="FF9900"/>
                </a:solidFill>
                <a:latin typeface="Courier"/>
                <a:ea typeface="Courier"/>
                <a:cs typeface="Courier"/>
                <a:sym typeface="Courier New"/>
              </a:rPr>
              <a:t>σου</a:t>
            </a:r>
            <a:r>
              <a:rPr lang="en-US" sz="3000" dirty="0">
                <a:solidFill>
                  <a:srgbClr val="FF9900"/>
                </a:solidFill>
                <a:latin typeface="Courier"/>
                <a:ea typeface="Courier"/>
                <a:cs typeface="Courier"/>
                <a:sym typeface="Courier New"/>
              </a:rPr>
              <a:t>') </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except: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a:t>
            </a:r>
            <a:r>
              <a:rPr lang="en-US" sz="3000" i="0" u="none" strike="noStrike" cap="none" dirty="0" err="1">
                <a:solidFill>
                  <a:srgbClr val="FF9900"/>
                </a:solidFill>
                <a:latin typeface="Courier"/>
                <a:ea typeface="Courier"/>
                <a:cs typeface="Courier"/>
                <a:sym typeface="Courier New"/>
              </a:rPr>
              <a:t>istr</a:t>
            </a:r>
            <a:r>
              <a:rPr lang="en-US" sz="3000" i="0" u="none" strike="noStrike" cap="none" dirty="0">
                <a:solidFill>
                  <a:srgbClr val="FF9900"/>
                </a:solidFill>
                <a:latin typeface="Courier"/>
                <a:ea typeface="Courier"/>
                <a:cs typeface="Courier"/>
                <a:sym typeface="Courier New"/>
              </a:rPr>
              <a:t> = -1</a:t>
            </a:r>
          </a:p>
          <a:p>
            <a:pPr marL="0" marR="0" lvl="0" indent="0" algn="ctr" rtl="0">
              <a:lnSpc>
                <a:spcPct val="100000"/>
              </a:lnSpc>
              <a:spcBef>
                <a:spcPts val="0"/>
              </a:spcBef>
              <a:spcAft>
                <a:spcPts val="0"/>
              </a:spcAft>
              <a:buNone/>
            </a:pPr>
            <a:endParaRPr sz="3000" i="0" u="none" strike="noStrike" cap="none" dirty="0">
              <a:solidFill>
                <a:srgbClr val="FFFF00"/>
              </a:solidFill>
              <a:latin typeface="Courier"/>
              <a:ea typeface="Courier"/>
              <a:cs typeface="Courier"/>
              <a:sym typeface="Courier New"/>
            </a:endParaRPr>
          </a:p>
          <a:p>
            <a:pPr lvl="0">
              <a:buClr>
                <a:srgbClr val="FFFF00"/>
              </a:buClr>
              <a:buSzPct val="25000"/>
            </a:pPr>
            <a:r>
              <a:rPr lang="en-US" sz="3000" i="0" u="none" strike="noStrike" cap="none" dirty="0">
                <a:solidFill>
                  <a:srgbClr val="FFFF00"/>
                </a:solidFill>
                <a:latin typeface="Courier"/>
                <a:ea typeface="Courier"/>
                <a:cs typeface="Courier"/>
                <a:sym typeface="Courier New"/>
              </a:rPr>
              <a:t>print('</a:t>
            </a:r>
            <a:r>
              <a:rPr lang="el-GR" sz="3000" i="0" u="none" strike="noStrike" cap="none" dirty="0">
                <a:solidFill>
                  <a:srgbClr val="FFFF00"/>
                </a:solidFill>
                <a:latin typeface="Courier"/>
                <a:ea typeface="Courier"/>
                <a:cs typeface="Courier"/>
                <a:sym typeface="Courier New"/>
              </a:rPr>
              <a:t>Τέλος</a:t>
            </a:r>
            <a:r>
              <a:rPr lang="en-US" sz="3000" i="0" u="none" strike="noStrike" cap="none" dirty="0">
                <a:solidFill>
                  <a:srgbClr val="FFFF00"/>
                </a:solidFill>
                <a:latin typeface="Courier"/>
                <a:ea typeface="Courier"/>
                <a:cs typeface="Courier"/>
                <a:sym typeface="Courier New"/>
              </a:rPr>
              <a:t>', </a:t>
            </a:r>
            <a:r>
              <a:rPr lang="en-US" sz="3000" dirty="0" err="1">
                <a:solidFill>
                  <a:srgbClr val="FFFF00"/>
                </a:solidFill>
                <a:latin typeface="Courier"/>
                <a:ea typeface="Courier"/>
                <a:cs typeface="Courier"/>
                <a:sym typeface="Courier New"/>
              </a:rPr>
              <a:t>istr</a:t>
            </a:r>
            <a:r>
              <a:rPr lang="en-US" sz="3000" dirty="0">
                <a:solidFill>
                  <a:srgbClr val="FFFF00"/>
                </a:solidFill>
                <a:latin typeface="Courier"/>
                <a:ea typeface="Courier"/>
                <a:cs typeface="Courier"/>
                <a:sym typeface="Courier New"/>
              </a:rPr>
              <a:t>) </a:t>
            </a:r>
            <a:endParaRPr lang="en-US" sz="3000" i="0" u="none" strike="noStrike" cap="none" dirty="0">
              <a:solidFill>
                <a:srgbClr val="FFFF00"/>
              </a:solidFill>
              <a:latin typeface="Courier"/>
              <a:ea typeface="Courier"/>
              <a:cs typeface="Courier"/>
              <a:sym typeface="Courier New"/>
            </a:endParaRPr>
          </a:p>
        </p:txBody>
      </p:sp>
      <p:sp>
        <p:nvSpPr>
          <p:cNvPr id="650" name="Shape 650"/>
          <p:cNvSpPr txBox="1"/>
          <p:nvPr/>
        </p:nvSpPr>
        <p:spPr>
          <a:xfrm>
            <a:off x="8205107" y="2401773"/>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Γειά</a:t>
            </a:r>
            <a:r>
              <a:rPr lang="en-US" sz="3200" u="none" strike="noStrike" cap="none" dirty="0">
                <a:solidFill>
                  <a:schemeClr val="lt1"/>
                </a:solidFill>
                <a:latin typeface="Arial" charset="0"/>
                <a:ea typeface="Arial" charset="0"/>
                <a:cs typeface="Arial" charset="0"/>
                <a:sym typeface="Cabin"/>
              </a:rPr>
              <a:t>')</a:t>
            </a:r>
          </a:p>
        </p:txBody>
      </p:sp>
      <p:sp>
        <p:nvSpPr>
          <p:cNvPr id="651" name="Shape 651"/>
          <p:cNvSpPr txBox="1"/>
          <p:nvPr/>
        </p:nvSpPr>
        <p:spPr>
          <a:xfrm>
            <a:off x="8205107" y="5080000"/>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σου</a:t>
            </a:r>
            <a:r>
              <a:rPr lang="en-US" sz="3200" u="none" strike="noStrike" cap="none" dirty="0">
                <a:solidFill>
                  <a:schemeClr val="lt1"/>
                </a:solidFill>
                <a:latin typeface="Arial" charset="0"/>
                <a:ea typeface="Arial" charset="0"/>
                <a:cs typeface="Arial" charset="0"/>
                <a:sym typeface="Cabin"/>
              </a:rPr>
              <a:t>')</a:t>
            </a:r>
          </a:p>
        </p:txBody>
      </p:sp>
      <p:sp>
        <p:nvSpPr>
          <p:cNvPr id="652" name="Shape 652"/>
          <p:cNvSpPr txBox="1"/>
          <p:nvPr/>
        </p:nvSpPr>
        <p:spPr>
          <a:xfrm>
            <a:off x="8205107" y="3771900"/>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err="1">
                <a:solidFill>
                  <a:schemeClr val="lt1"/>
                </a:solidFill>
                <a:latin typeface="Arial" charset="0"/>
                <a:ea typeface="Arial" charset="0"/>
                <a:cs typeface="Arial" charset="0"/>
                <a:sym typeface="Cabin"/>
              </a:rPr>
              <a:t>istr</a:t>
            </a:r>
            <a:r>
              <a:rPr lang="en-US" sz="3200" u="none" strike="noStrike" cap="none" dirty="0">
                <a:solidFill>
                  <a:schemeClr val="lt1"/>
                </a:solidFill>
                <a:latin typeface="Arial" charset="0"/>
                <a:ea typeface="Arial" charset="0"/>
                <a:cs typeface="Arial" charset="0"/>
                <a:sym typeface="Cabin"/>
              </a:rPr>
              <a:t> = </a:t>
            </a:r>
            <a:r>
              <a:rPr lang="en-US" sz="3200" u="none" strike="noStrike" cap="none" dirty="0" err="1">
                <a:solidFill>
                  <a:schemeClr val="lt1"/>
                </a:solidFill>
                <a:latin typeface="Arial" charset="0"/>
                <a:ea typeface="Arial" charset="0"/>
                <a:cs typeface="Arial" charset="0"/>
                <a:sym typeface="Cabin"/>
              </a:rPr>
              <a:t>int</a:t>
            </a:r>
            <a:r>
              <a:rPr lang="en-US" sz="3200" u="none" strike="noStrike" cap="none" dirty="0">
                <a:solidFill>
                  <a:schemeClr val="lt1"/>
                </a:solidFill>
                <a:latin typeface="Arial" charset="0"/>
                <a:ea typeface="Arial" charset="0"/>
                <a:cs typeface="Arial" charset="0"/>
                <a:sym typeface="Cabin"/>
              </a:rPr>
              <a:t>(</a:t>
            </a:r>
            <a:r>
              <a:rPr lang="en-US" sz="3200" u="none" strike="noStrike" cap="none" dirty="0" err="1">
                <a:solidFill>
                  <a:schemeClr val="lt1"/>
                </a:solidFill>
                <a:latin typeface="Arial" charset="0"/>
                <a:ea typeface="Arial" charset="0"/>
                <a:cs typeface="Arial" charset="0"/>
                <a:sym typeface="Cabin"/>
              </a:rPr>
              <a:t>astr</a:t>
            </a:r>
            <a:r>
              <a:rPr lang="en-US" sz="3200" u="none" strike="noStrike" cap="none" dirty="0">
                <a:solidFill>
                  <a:schemeClr val="lt1"/>
                </a:solidFill>
                <a:latin typeface="Arial" charset="0"/>
                <a:ea typeface="Arial" charset="0"/>
                <a:cs typeface="Arial" charset="0"/>
                <a:sym typeface="Cabin"/>
              </a:rPr>
              <a:t>)</a:t>
            </a:r>
          </a:p>
        </p:txBody>
      </p:sp>
      <p:sp>
        <p:nvSpPr>
          <p:cNvPr id="653" name="Shape 653"/>
          <p:cNvSpPr txBox="1"/>
          <p:nvPr/>
        </p:nvSpPr>
        <p:spPr>
          <a:xfrm>
            <a:off x="8205107" y="7442200"/>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Τέλος</a:t>
            </a:r>
            <a:r>
              <a:rPr lang="en-US" sz="3200" u="none" strike="noStrike" cap="none" dirty="0">
                <a:solidFill>
                  <a:schemeClr val="lt1"/>
                </a:solidFill>
                <a:latin typeface="Arial" charset="0"/>
                <a:ea typeface="Arial" charset="0"/>
                <a:cs typeface="Arial" charset="0"/>
                <a:sym typeface="Cabin"/>
              </a:rPr>
              <a:t>', </a:t>
            </a:r>
            <a:r>
              <a:rPr lang="en-US" sz="3200" u="none" strike="noStrike" cap="none" dirty="0" err="1">
                <a:solidFill>
                  <a:schemeClr val="lt1"/>
                </a:solidFill>
                <a:latin typeface="Arial" charset="0"/>
                <a:ea typeface="Arial" charset="0"/>
                <a:cs typeface="Arial" charset="0"/>
                <a:sym typeface="Cabin"/>
              </a:rPr>
              <a:t>istr</a:t>
            </a:r>
            <a:r>
              <a:rPr lang="en-US" sz="3200" u="none" strike="noStrike" cap="none" dirty="0">
                <a:solidFill>
                  <a:schemeClr val="lt1"/>
                </a:solidFill>
                <a:latin typeface="Arial" charset="0"/>
                <a:ea typeface="Arial" charset="0"/>
                <a:cs typeface="Arial" charset="0"/>
                <a:sym typeface="Cabin"/>
              </a:rPr>
              <a:t>)</a:t>
            </a:r>
          </a:p>
        </p:txBody>
      </p:sp>
      <p:cxnSp>
        <p:nvCxnSpPr>
          <p:cNvPr id="654" name="Shape 654"/>
          <p:cNvCxnSpPr>
            <a:cxnSpLocks/>
          </p:cNvCxnSpPr>
          <p:nvPr/>
        </p:nvCxnSpPr>
        <p:spPr>
          <a:xfrm flipV="1">
            <a:off x="9935481" y="3239972"/>
            <a:ext cx="0" cy="531928"/>
          </a:xfrm>
          <a:prstGeom prst="straightConnector1">
            <a:avLst/>
          </a:prstGeom>
          <a:noFill/>
          <a:ln w="63500" cap="rnd" cmpd="sng">
            <a:solidFill>
              <a:srgbClr val="00FF00"/>
            </a:solidFill>
            <a:prstDash val="solid"/>
            <a:miter/>
            <a:headEnd type="stealth" w="med" len="med"/>
            <a:tailEnd type="none" w="med" len="med"/>
          </a:ln>
        </p:spPr>
      </p:cxnSp>
      <p:cxnSp>
        <p:nvCxnSpPr>
          <p:cNvPr id="655" name="Shape 655"/>
          <p:cNvCxnSpPr>
            <a:cxnSpLocks/>
          </p:cNvCxnSpPr>
          <p:nvPr/>
        </p:nvCxnSpPr>
        <p:spPr>
          <a:xfrm rot="10800000" flipH="1">
            <a:off x="9927544" y="4618036"/>
            <a:ext cx="22225" cy="439736"/>
          </a:xfrm>
          <a:prstGeom prst="straightConnector1">
            <a:avLst/>
          </a:prstGeom>
          <a:noFill/>
          <a:ln w="63500" cap="rnd" cmpd="sng">
            <a:solidFill>
              <a:srgbClr val="00FF00"/>
            </a:solidFill>
            <a:prstDash val="solid"/>
            <a:miter/>
            <a:headEnd type="stealth" w="med" len="med"/>
            <a:tailEnd type="none" w="med" len="med"/>
          </a:ln>
        </p:spPr>
      </p:cxnSp>
      <p:sp>
        <p:nvSpPr>
          <p:cNvPr id="656" name="Shape 656"/>
          <p:cNvSpPr txBox="1"/>
          <p:nvPr/>
        </p:nvSpPr>
        <p:spPr>
          <a:xfrm>
            <a:off x="12369800" y="6324600"/>
            <a:ext cx="3467099" cy="838199"/>
          </a:xfrm>
          <a:prstGeom prst="rect">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err="1">
                <a:solidFill>
                  <a:schemeClr val="lt1"/>
                </a:solidFill>
                <a:latin typeface="Arial" charset="0"/>
                <a:ea typeface="Arial" charset="0"/>
                <a:cs typeface="Arial" charset="0"/>
                <a:sym typeface="Cabin"/>
              </a:rPr>
              <a:t>istr</a:t>
            </a:r>
            <a:r>
              <a:rPr lang="en-US" sz="3200" u="none" strike="noStrike" cap="none" dirty="0">
                <a:solidFill>
                  <a:schemeClr val="lt1"/>
                </a:solidFill>
                <a:latin typeface="Arial" charset="0"/>
                <a:ea typeface="Arial" charset="0"/>
                <a:cs typeface="Arial" charset="0"/>
                <a:sym typeface="Cabin"/>
              </a:rPr>
              <a:t> = -1</a:t>
            </a:r>
          </a:p>
        </p:txBody>
      </p:sp>
      <p:cxnSp>
        <p:nvCxnSpPr>
          <p:cNvPr id="657" name="Shape 657"/>
          <p:cNvCxnSpPr>
            <a:cxnSpLocks/>
          </p:cNvCxnSpPr>
          <p:nvPr/>
        </p:nvCxnSpPr>
        <p:spPr>
          <a:xfrm rot="10800000" flipH="1">
            <a:off x="9936257" y="5940375"/>
            <a:ext cx="4799" cy="1550399"/>
          </a:xfrm>
          <a:prstGeom prst="straightConnector1">
            <a:avLst/>
          </a:prstGeom>
          <a:noFill/>
          <a:ln w="63500" cap="rnd" cmpd="sng">
            <a:solidFill>
              <a:srgbClr val="00FF00"/>
            </a:solidFill>
            <a:prstDash val="solid"/>
            <a:miter/>
            <a:headEnd type="stealth" w="med" len="med"/>
            <a:tailEnd type="none" w="med" len="med"/>
          </a:ln>
        </p:spPr>
      </p:cxnSp>
      <p:cxnSp>
        <p:nvCxnSpPr>
          <p:cNvPr id="658" name="Shape 658"/>
          <p:cNvCxnSpPr>
            <a:cxnSpLocks/>
          </p:cNvCxnSpPr>
          <p:nvPr/>
        </p:nvCxnSpPr>
        <p:spPr>
          <a:xfrm flipV="1">
            <a:off x="9928225" y="1780381"/>
            <a:ext cx="0" cy="621392"/>
          </a:xfrm>
          <a:prstGeom prst="straightConnector1">
            <a:avLst/>
          </a:prstGeom>
          <a:noFill/>
          <a:ln w="63500" cap="rnd" cmpd="sng">
            <a:solidFill>
              <a:srgbClr val="00FF00"/>
            </a:solidFill>
            <a:prstDash val="solid"/>
            <a:miter/>
            <a:headEnd type="stealth" w="med" len="med"/>
            <a:tailEnd type="none" w="med" len="med"/>
          </a:ln>
        </p:spPr>
      </p:cxnSp>
      <p:cxnSp>
        <p:nvCxnSpPr>
          <p:cNvPr id="659" name="Shape 659"/>
          <p:cNvCxnSpPr/>
          <p:nvPr/>
        </p:nvCxnSpPr>
        <p:spPr>
          <a:xfrm rot="10800000">
            <a:off x="11690349" y="4181475"/>
            <a:ext cx="2400300" cy="17461"/>
          </a:xfrm>
          <a:prstGeom prst="straightConnector1">
            <a:avLst/>
          </a:prstGeom>
          <a:noFill/>
          <a:ln w="63500" cap="rnd" cmpd="sng">
            <a:solidFill>
              <a:srgbClr val="FF9900"/>
            </a:solidFill>
            <a:prstDash val="dash"/>
            <a:miter/>
            <a:headEnd type="stealth" w="med" len="med"/>
            <a:tailEnd type="none" w="med" len="med"/>
          </a:ln>
        </p:spPr>
      </p:cxnSp>
      <p:cxnSp>
        <p:nvCxnSpPr>
          <p:cNvPr id="660" name="Shape 660"/>
          <p:cNvCxnSpPr/>
          <p:nvPr/>
        </p:nvCxnSpPr>
        <p:spPr>
          <a:xfrm rot="10800000">
            <a:off x="11690349" y="5489575"/>
            <a:ext cx="2400300" cy="33336"/>
          </a:xfrm>
          <a:prstGeom prst="straightConnector1">
            <a:avLst/>
          </a:prstGeom>
          <a:noFill/>
          <a:ln w="63500" cap="rnd" cmpd="sng">
            <a:solidFill>
              <a:srgbClr val="FF9900"/>
            </a:solidFill>
            <a:prstDash val="dash"/>
            <a:miter/>
            <a:headEnd type="stealth" w="med" len="med"/>
            <a:tailEnd type="none" w="med" len="med"/>
          </a:ln>
        </p:spPr>
      </p:cxnSp>
      <p:cxnSp>
        <p:nvCxnSpPr>
          <p:cNvPr id="661" name="Shape 661"/>
          <p:cNvCxnSpPr/>
          <p:nvPr/>
        </p:nvCxnSpPr>
        <p:spPr>
          <a:xfrm rot="10800000">
            <a:off x="14150600" y="2753249"/>
            <a:ext cx="14999" cy="3511500"/>
          </a:xfrm>
          <a:prstGeom prst="straightConnector1">
            <a:avLst/>
          </a:prstGeom>
          <a:noFill/>
          <a:ln w="63500" cap="rnd" cmpd="sng">
            <a:solidFill>
              <a:srgbClr val="FF9900"/>
            </a:solidFill>
            <a:prstDash val="dash"/>
            <a:miter/>
            <a:headEnd type="stealth" w="med" len="med"/>
            <a:tailEnd type="none" w="med" len="med"/>
          </a:ln>
        </p:spPr>
      </p:cxnSp>
      <p:cxnSp>
        <p:nvCxnSpPr>
          <p:cNvPr id="662" name="Shape 662"/>
          <p:cNvCxnSpPr/>
          <p:nvPr/>
        </p:nvCxnSpPr>
        <p:spPr>
          <a:xfrm rot="10800000" flipH="1">
            <a:off x="9927550" y="6737349"/>
            <a:ext cx="2351700" cy="405300"/>
          </a:xfrm>
          <a:prstGeom prst="straightConnector1">
            <a:avLst/>
          </a:prstGeom>
          <a:noFill/>
          <a:ln w="63500" cap="rnd" cmpd="sng">
            <a:solidFill>
              <a:srgbClr val="FF9900"/>
            </a:solidFill>
            <a:prstDash val="dash"/>
            <a:miter/>
            <a:headEnd type="stealth" w="med" len="med"/>
            <a:tailEnd type="none" w="med" len="med"/>
          </a:ln>
        </p:spPr>
      </p:cxnSp>
      <p:sp>
        <p:nvSpPr>
          <p:cNvPr id="663" name="Shape 663"/>
          <p:cNvSpPr txBox="1"/>
          <p:nvPr/>
        </p:nvSpPr>
        <p:spPr>
          <a:xfrm>
            <a:off x="12369800" y="7340600"/>
            <a:ext cx="3467099"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Δίχτυ ασφαλείας</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667"/>
        <p:cNvGrpSpPr/>
        <p:nvPr/>
      </p:nvGrpSpPr>
      <p:grpSpPr>
        <a:xfrm>
          <a:off x="0" y="0"/>
          <a:ext cx="0" cy="0"/>
          <a:chOff x="0" y="0"/>
          <a:chExt cx="0" cy="0"/>
        </a:xfrm>
      </p:grpSpPr>
      <p:sp>
        <p:nvSpPr>
          <p:cNvPr id="668" name="Shape 66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Παράδειγμα</a:t>
            </a:r>
            <a:r>
              <a:rPr lang="en-US" sz="7600" u="none" strike="noStrike" cap="none" dirty="0">
                <a:solidFill>
                  <a:srgbClr val="FFD966"/>
                </a:solidFill>
                <a:latin typeface="Arial" charset="0"/>
                <a:ea typeface="Arial" charset="0"/>
                <a:cs typeface="Arial" charset="0"/>
                <a:sym typeface="Cabin"/>
              </a:rPr>
              <a:t> try / except</a:t>
            </a:r>
          </a:p>
        </p:txBody>
      </p:sp>
      <p:sp>
        <p:nvSpPr>
          <p:cNvPr id="669" name="Shape 669"/>
          <p:cNvSpPr txBox="1"/>
          <p:nvPr/>
        </p:nvSpPr>
        <p:spPr>
          <a:xfrm>
            <a:off x="9550401" y="3585854"/>
            <a:ext cx="6622478" cy="3746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python3 </a:t>
            </a:r>
            <a:r>
              <a:rPr lang="en-US" sz="3000" i="0" u="none" strike="noStrike" cap="none" dirty="0" err="1">
                <a:solidFill>
                  <a:srgbClr val="FFFF00"/>
                </a:solidFill>
                <a:latin typeface="Courier"/>
                <a:ea typeface="Courier"/>
                <a:cs typeface="Courier"/>
                <a:sym typeface="Courier New"/>
              </a:rPr>
              <a:t>trynum.py</a:t>
            </a:r>
            <a:r>
              <a:rPr lang="en-US" sz="30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Δώστε έναν αριθμό</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FF00"/>
                </a:solidFill>
                <a:latin typeface="Courier"/>
                <a:ea typeface="Courier"/>
                <a:cs typeface="Courier"/>
                <a:sym typeface="Courier New"/>
              </a:rPr>
              <a:t>42</a:t>
            </a:r>
          </a:p>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Ωραία</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python3 trynum.py</a:t>
            </a:r>
          </a:p>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Δώστε έναν αριθμό </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FF00"/>
                </a:solidFill>
                <a:latin typeface="Courier"/>
                <a:ea typeface="Courier"/>
                <a:cs typeface="Courier"/>
                <a:sym typeface="Courier New"/>
              </a:rPr>
              <a:t>forty-two</a:t>
            </a:r>
          </a:p>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Δεν είναι αριθμός</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a:t>
            </a:r>
          </a:p>
        </p:txBody>
      </p:sp>
      <p:sp>
        <p:nvSpPr>
          <p:cNvPr id="670" name="Shape 670"/>
          <p:cNvSpPr txBox="1"/>
          <p:nvPr/>
        </p:nvSpPr>
        <p:spPr>
          <a:xfrm>
            <a:off x="910375" y="2860675"/>
            <a:ext cx="8561099" cy="4984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err="1">
                <a:solidFill>
                  <a:srgbClr val="00FF00"/>
                </a:solidFill>
                <a:latin typeface="Courier"/>
                <a:ea typeface="Courier"/>
                <a:cs typeface="Courier"/>
                <a:sym typeface="Courier New"/>
              </a:rPr>
              <a:t>rawstr</a:t>
            </a:r>
            <a:r>
              <a:rPr lang="en-US" sz="3000" i="0" u="none" strike="noStrike" cap="none" dirty="0">
                <a:solidFill>
                  <a:srgbClr val="00FF00"/>
                </a:solidFill>
                <a:latin typeface="Courier"/>
                <a:ea typeface="Courier"/>
                <a:cs typeface="Courier"/>
                <a:sym typeface="Courier New"/>
              </a:rPr>
              <a:t> = input('</a:t>
            </a:r>
            <a:r>
              <a:rPr lang="el-GR" sz="3000" i="0" u="none" strike="noStrike" cap="none" dirty="0">
                <a:solidFill>
                  <a:srgbClr val="00FF00"/>
                </a:solidFill>
                <a:latin typeface="Courier"/>
                <a:ea typeface="Courier"/>
                <a:cs typeface="Courier"/>
                <a:sym typeface="Courier New"/>
              </a:rPr>
              <a:t>Δώστε έναν αριθμό</a:t>
            </a:r>
            <a:r>
              <a:rPr lang="en-US" sz="3000"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try: </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    </a:t>
            </a:r>
            <a:r>
              <a:rPr lang="en-US" sz="3000" i="0" u="none" strike="noStrike" cap="none" dirty="0" err="1">
                <a:solidFill>
                  <a:srgbClr val="00FF00"/>
                </a:solidFill>
                <a:latin typeface="Courier"/>
                <a:ea typeface="Courier"/>
                <a:cs typeface="Courier"/>
                <a:sym typeface="Courier New"/>
              </a:rPr>
              <a:t>ival</a:t>
            </a:r>
            <a:r>
              <a:rPr lang="en-US" sz="3000" i="0" u="none" strike="noStrike" cap="none" dirty="0">
                <a:solidFill>
                  <a:srgbClr val="00FF00"/>
                </a:solidFill>
                <a:latin typeface="Courier"/>
                <a:ea typeface="Courier"/>
                <a:cs typeface="Courier"/>
                <a:sym typeface="Courier New"/>
              </a:rPr>
              <a:t> = </a:t>
            </a:r>
            <a:r>
              <a:rPr lang="en-US" sz="3000" i="0" u="none" strike="noStrike" cap="none" dirty="0" err="1">
                <a:solidFill>
                  <a:srgbClr val="00FF00"/>
                </a:solidFill>
                <a:latin typeface="Courier"/>
                <a:ea typeface="Courier"/>
                <a:cs typeface="Courier"/>
                <a:sym typeface="Courier New"/>
              </a:rPr>
              <a:t>int</a:t>
            </a:r>
            <a:r>
              <a:rPr lang="en-US" sz="3000" i="0" u="none" strike="noStrike" cap="none" dirty="0">
                <a:solidFill>
                  <a:srgbClr val="00FF00"/>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rawstr</a:t>
            </a:r>
            <a:r>
              <a:rPr lang="en-US" sz="3000"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except: </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    </a:t>
            </a:r>
            <a:r>
              <a:rPr lang="en-US" sz="3000" i="0" u="none" strike="noStrike" cap="none" dirty="0" err="1">
                <a:solidFill>
                  <a:srgbClr val="FF9900"/>
                </a:solidFill>
                <a:latin typeface="Courier"/>
                <a:ea typeface="Courier"/>
                <a:cs typeface="Courier"/>
                <a:sym typeface="Courier New"/>
              </a:rPr>
              <a:t>ival</a:t>
            </a:r>
            <a:r>
              <a:rPr lang="en-US" sz="3000" i="0" u="none" strike="noStrike" cap="none" dirty="0">
                <a:solidFill>
                  <a:srgbClr val="FF9900"/>
                </a:solidFill>
                <a:latin typeface="Courier"/>
                <a:ea typeface="Courier"/>
                <a:cs typeface="Courier"/>
                <a:sym typeface="Courier New"/>
              </a:rPr>
              <a:t> = -1</a:t>
            </a:r>
          </a:p>
          <a:p>
            <a:pPr marL="0" marR="0" lvl="0" indent="0" algn="l" rtl="0">
              <a:lnSpc>
                <a:spcPct val="100000"/>
              </a:lnSpc>
              <a:spcBef>
                <a:spcPts val="0"/>
              </a:spcBef>
              <a:spcAft>
                <a:spcPts val="0"/>
              </a:spcAft>
              <a:buClr>
                <a:srgbClr val="00FF00"/>
              </a:buClr>
              <a:buSzPct val="25000"/>
              <a:buFont typeface="Cabin"/>
              <a:buNone/>
            </a:pPr>
            <a:endParaRPr lang="en-US" sz="3000"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if </a:t>
            </a:r>
            <a:r>
              <a:rPr lang="en-US" sz="3000" i="0" u="none" strike="noStrike" cap="none" dirty="0" err="1">
                <a:solidFill>
                  <a:srgbClr val="00FF00"/>
                </a:solidFill>
                <a:latin typeface="Courier"/>
                <a:ea typeface="Courier"/>
                <a:cs typeface="Courier"/>
                <a:sym typeface="Courier New"/>
              </a:rPr>
              <a:t>ival</a:t>
            </a:r>
            <a:r>
              <a:rPr lang="en-US" sz="3000" i="0" u="none" strike="noStrike" cap="none" dirty="0">
                <a:solidFill>
                  <a:srgbClr val="00FF00"/>
                </a:solidFill>
                <a:latin typeface="Courier"/>
                <a:ea typeface="Courier"/>
                <a:cs typeface="Courier"/>
                <a:sym typeface="Courier New"/>
              </a:rPr>
              <a:t> &gt; 0 :  </a:t>
            </a:r>
          </a:p>
          <a:p>
            <a:pPr lvl="0">
              <a:buClr>
                <a:srgbClr val="00FF00"/>
              </a:buClr>
              <a:buSzPct val="25000"/>
            </a:pPr>
            <a:r>
              <a:rPr lang="en-US" sz="3000" i="0" u="none" strike="noStrike" cap="none" dirty="0">
                <a:solidFill>
                  <a:srgbClr val="00FF00"/>
                </a:solidFill>
                <a:latin typeface="Courier"/>
                <a:ea typeface="Courier"/>
                <a:cs typeface="Courier"/>
                <a:sym typeface="Courier New"/>
              </a:rPr>
              <a:t>    print('</a:t>
            </a:r>
            <a:r>
              <a:rPr lang="el-GR" sz="3000" i="0" u="none" strike="noStrike" cap="none" dirty="0">
                <a:solidFill>
                  <a:srgbClr val="00FF00"/>
                </a:solidFill>
                <a:latin typeface="Courier"/>
                <a:ea typeface="Courier"/>
                <a:cs typeface="Courier"/>
                <a:sym typeface="Courier New"/>
              </a:rPr>
              <a:t>Ωραία</a:t>
            </a:r>
            <a:r>
              <a:rPr lang="en-US" sz="3000" dirty="0">
                <a:solidFill>
                  <a:srgbClr val="00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else:  </a:t>
            </a:r>
          </a:p>
          <a:p>
            <a:pPr lvl="0">
              <a:buClr>
                <a:srgbClr val="00FF00"/>
              </a:buClr>
              <a:buSzPct val="25000"/>
            </a:pPr>
            <a:r>
              <a:rPr lang="en-US" sz="3000" i="0" u="none" strike="noStrike" cap="none" dirty="0">
                <a:solidFill>
                  <a:srgbClr val="00FF00"/>
                </a:solidFill>
                <a:latin typeface="Courier"/>
                <a:ea typeface="Courier"/>
                <a:cs typeface="Courier"/>
                <a:sym typeface="Courier New"/>
              </a:rPr>
              <a:t>    print('</a:t>
            </a:r>
            <a:r>
              <a:rPr lang="el-GR" sz="3000" i="0" u="none" strike="noStrike" cap="none" dirty="0">
                <a:solidFill>
                  <a:srgbClr val="00FF00"/>
                </a:solidFill>
                <a:latin typeface="Courier"/>
                <a:ea typeface="Courier"/>
                <a:cs typeface="Courier"/>
                <a:sym typeface="Courier New"/>
              </a:rPr>
              <a:t>Δεν είναι αριθμός</a:t>
            </a:r>
            <a:r>
              <a:rPr lang="en-US" sz="3000" dirty="0">
                <a:solidFill>
                  <a:srgbClr val="00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Συγκριτικοί Τελεστές</a:t>
            </a:r>
            <a:endParaRPr lang="en-US" sz="7600" u="none" strike="noStrike" cap="none" dirty="0">
              <a:solidFill>
                <a:srgbClr val="FFD966"/>
              </a:solidFill>
              <a:latin typeface="Arial" charset="0"/>
              <a:ea typeface="Arial" charset="0"/>
              <a:cs typeface="Arial" charset="0"/>
              <a:sym typeface="Cabin"/>
            </a:endParaRPr>
          </a:p>
        </p:txBody>
      </p:sp>
      <p:sp>
        <p:nvSpPr>
          <p:cNvPr id="282" name="Shape 282"/>
          <p:cNvSpPr txBox="1">
            <a:spLocks noGrp="1"/>
          </p:cNvSpPr>
          <p:nvPr>
            <p:ph type="body" idx="1"/>
          </p:nvPr>
        </p:nvSpPr>
        <p:spPr>
          <a:xfrm>
            <a:off x="502920" y="2603501"/>
            <a:ext cx="7312638" cy="5158685"/>
          </a:xfrm>
          <a:prstGeom prst="rect">
            <a:avLst/>
          </a:prstGeom>
          <a:noFill/>
          <a:ln>
            <a:noFill/>
          </a:ln>
        </p:spPr>
        <p:txBody>
          <a:bodyPr lIns="38100" tIns="38100" rIns="38100" bIns="38100" anchor="ctr" anchorCtr="0">
            <a:noAutofit/>
          </a:bodyPr>
          <a:lstStyle/>
          <a:p>
            <a:pPr marL="749300" marR="0" lvl="0" indent="-345694" algn="l" rtl="0">
              <a:lnSpc>
                <a:spcPct val="100000"/>
              </a:lnSpc>
              <a:spcBef>
                <a:spcPts val="0"/>
              </a:spcBef>
              <a:spcAft>
                <a:spcPts val="0"/>
              </a:spcAft>
              <a:buClr>
                <a:srgbClr val="FFFF00"/>
              </a:buClr>
              <a:buSzPct val="100000"/>
              <a:buFont typeface="Cabin"/>
              <a:buChar char="•"/>
            </a:pPr>
            <a:r>
              <a:rPr lang="el-GR" sz="2800" u="none" strike="noStrike" cap="none" dirty="0">
                <a:solidFill>
                  <a:srgbClr val="FFFF00"/>
                </a:solidFill>
                <a:latin typeface="Arial" charset="0"/>
                <a:ea typeface="Arial" charset="0"/>
                <a:cs typeface="Arial" charset="0"/>
                <a:sym typeface="Cabin"/>
              </a:rPr>
              <a:t>Λογικές</a:t>
            </a:r>
            <a:r>
              <a:rPr lang="en-US" sz="2800" u="none" strike="noStrike" cap="none" dirty="0">
                <a:solidFill>
                  <a:srgbClr val="FFFF00"/>
                </a:solidFill>
                <a:latin typeface="Arial" charset="0"/>
                <a:ea typeface="Arial" charset="0"/>
                <a:cs typeface="Arial" charset="0"/>
                <a:sym typeface="Cabin"/>
              </a:rPr>
              <a:t> </a:t>
            </a:r>
            <a:r>
              <a:rPr lang="el-GR" sz="2800" u="none" strike="noStrike" cap="none" dirty="0">
                <a:solidFill>
                  <a:srgbClr val="FFFF00"/>
                </a:solidFill>
                <a:latin typeface="Arial" charset="0"/>
                <a:ea typeface="Arial" charset="0"/>
                <a:cs typeface="Arial" charset="0"/>
                <a:sym typeface="Cabin"/>
              </a:rPr>
              <a:t>εκφράσεις </a:t>
            </a:r>
            <a:r>
              <a:rPr lang="el-GR" sz="2800" u="none" strike="noStrike" cap="none" dirty="0">
                <a:solidFill>
                  <a:srgbClr val="FFFFFF"/>
                </a:solidFill>
                <a:latin typeface="Arial" charset="0"/>
                <a:ea typeface="Arial" charset="0"/>
                <a:cs typeface="Arial" charset="0"/>
                <a:sym typeface="Cabin"/>
              </a:rPr>
              <a:t>θέτουν μια ερώτηση και παράγουν ως αποτέλεσμα ένα Ναι ή Όχι, το οποίο χρησιμοποιούμε για να ελέγξουμε τη ροή του προγράμματος</a:t>
            </a:r>
            <a:endParaRPr lang="en-US" sz="2800" u="none" strike="noStrike" cap="none" dirty="0">
              <a:solidFill>
                <a:srgbClr val="FFFFFF"/>
              </a:solidFill>
              <a:latin typeface="Arial" charset="0"/>
              <a:ea typeface="Arial" charset="0"/>
              <a:cs typeface="Arial" charset="0"/>
              <a:sym typeface="Cabin"/>
            </a:endParaRPr>
          </a:p>
          <a:p>
            <a:pPr marL="749300" marR="0" lvl="0" indent="-345694" algn="l" rtl="0">
              <a:lnSpc>
                <a:spcPct val="100000"/>
              </a:lnSpc>
              <a:spcBef>
                <a:spcPts val="3500"/>
              </a:spcBef>
              <a:spcAft>
                <a:spcPts val="0"/>
              </a:spcAft>
              <a:buClr>
                <a:srgbClr val="FFFF00"/>
              </a:buClr>
              <a:buSzPct val="100000"/>
              <a:buFont typeface="Cabin"/>
              <a:buChar char="•"/>
            </a:pPr>
            <a:r>
              <a:rPr lang="el-GR" sz="2800" u="none" strike="noStrike" cap="none" dirty="0">
                <a:solidFill>
                  <a:srgbClr val="FFFFFF"/>
                </a:solidFill>
                <a:latin typeface="Arial" charset="0"/>
                <a:ea typeface="Arial" charset="0"/>
                <a:cs typeface="Arial" charset="0"/>
                <a:sym typeface="Cabin"/>
              </a:rPr>
              <a:t>Οι </a:t>
            </a:r>
            <a:r>
              <a:rPr lang="el-GR" sz="2800" u="none" strike="noStrike" cap="none" dirty="0">
                <a:solidFill>
                  <a:srgbClr val="FFFF00"/>
                </a:solidFill>
                <a:latin typeface="Arial" charset="0"/>
                <a:ea typeface="Arial" charset="0"/>
                <a:cs typeface="Arial" charset="0"/>
                <a:sym typeface="Cabin"/>
              </a:rPr>
              <a:t>Λογικές</a:t>
            </a:r>
            <a:r>
              <a:rPr lang="en-US" sz="2800" u="none" strike="noStrike" cap="none" dirty="0">
                <a:solidFill>
                  <a:srgbClr val="FFFF00"/>
                </a:solidFill>
                <a:latin typeface="Arial" charset="0"/>
                <a:ea typeface="Arial" charset="0"/>
                <a:cs typeface="Arial" charset="0"/>
                <a:sym typeface="Cabin"/>
              </a:rPr>
              <a:t> </a:t>
            </a:r>
            <a:r>
              <a:rPr lang="el-GR" sz="2800" u="none" strike="noStrike" cap="none" dirty="0">
                <a:solidFill>
                  <a:srgbClr val="FFFF00"/>
                </a:solidFill>
                <a:latin typeface="Arial" charset="0"/>
                <a:ea typeface="Arial" charset="0"/>
                <a:cs typeface="Arial" charset="0"/>
                <a:sym typeface="Cabin"/>
              </a:rPr>
              <a:t>εκφράσεις </a:t>
            </a:r>
            <a:r>
              <a:rPr lang="el-GR" sz="2800" u="none" strike="noStrike" cap="none" dirty="0">
                <a:solidFill>
                  <a:schemeClr val="bg1"/>
                </a:solidFill>
                <a:latin typeface="Arial" charset="0"/>
                <a:ea typeface="Arial" charset="0"/>
                <a:cs typeface="Arial" charset="0"/>
                <a:sym typeface="Cabin"/>
              </a:rPr>
              <a:t>με </a:t>
            </a:r>
            <a:r>
              <a:rPr lang="el-GR" sz="2800" dirty="0">
                <a:solidFill>
                  <a:srgbClr val="FFFFFF"/>
                </a:solidFill>
                <a:latin typeface="Arial" charset="0"/>
                <a:ea typeface="Arial" charset="0"/>
                <a:cs typeface="Arial" charset="0"/>
                <a:sym typeface="Cabin"/>
              </a:rPr>
              <a:t>χρήση</a:t>
            </a:r>
            <a:r>
              <a:rPr lang="en-US" sz="2800" u="none" strike="noStrike" cap="none" dirty="0">
                <a:solidFill>
                  <a:srgbClr val="FFFFFF"/>
                </a:solidFill>
                <a:latin typeface="Arial" charset="0"/>
                <a:ea typeface="Arial" charset="0"/>
                <a:cs typeface="Arial" charset="0"/>
                <a:sym typeface="Cabin"/>
              </a:rPr>
              <a:t> </a:t>
            </a:r>
            <a:r>
              <a:rPr lang="el-GR" sz="2800" u="none" strike="noStrike" cap="none" dirty="0">
                <a:solidFill>
                  <a:srgbClr val="00FFFF"/>
                </a:solidFill>
                <a:latin typeface="Arial" charset="0"/>
                <a:ea typeface="Arial" charset="0"/>
                <a:cs typeface="Arial" charset="0"/>
                <a:sym typeface="Cabin"/>
              </a:rPr>
              <a:t>συγκριτικών τελεστών</a:t>
            </a:r>
            <a:r>
              <a:rPr lang="en-US" sz="2800" u="none" strike="noStrike" cap="none" dirty="0">
                <a:solidFill>
                  <a:srgbClr val="FFFFFF"/>
                </a:solidFill>
                <a:latin typeface="Arial" charset="0"/>
                <a:ea typeface="Arial" charset="0"/>
                <a:cs typeface="Arial" charset="0"/>
                <a:sym typeface="Cabin"/>
              </a:rPr>
              <a:t> </a:t>
            </a:r>
            <a:r>
              <a:rPr lang="el-GR" sz="2800" dirty="0">
                <a:solidFill>
                  <a:srgbClr val="FFFFFF"/>
                </a:solidFill>
                <a:latin typeface="Arial" charset="0"/>
                <a:ea typeface="Arial" charset="0"/>
                <a:cs typeface="Arial" charset="0"/>
                <a:sym typeface="Cabin"/>
              </a:rPr>
              <a:t>έχουν ως αποτέλεσμα</a:t>
            </a:r>
            <a:r>
              <a:rPr lang="en-US" sz="2800" u="none" strike="noStrike" cap="none" dirty="0">
                <a:solidFill>
                  <a:srgbClr val="FFFFFF"/>
                </a:solidFill>
                <a:latin typeface="Arial" charset="0"/>
                <a:ea typeface="Arial" charset="0"/>
                <a:cs typeface="Arial" charset="0"/>
                <a:sym typeface="Cabin"/>
              </a:rPr>
              <a:t> </a:t>
            </a:r>
            <a:r>
              <a:rPr lang="el-GR" sz="2800" u="none" strike="noStrike" cap="none" dirty="0">
                <a:solidFill>
                  <a:srgbClr val="FFFFFF"/>
                </a:solidFill>
                <a:latin typeface="Arial" charset="0"/>
                <a:ea typeface="Arial" charset="0"/>
                <a:cs typeface="Arial" charset="0"/>
                <a:sym typeface="Cabin"/>
              </a:rPr>
              <a:t>Αληθής</a:t>
            </a:r>
            <a:r>
              <a:rPr lang="en-US" sz="2800" u="none" strike="noStrike" cap="none" dirty="0">
                <a:solidFill>
                  <a:srgbClr val="FFFFFF"/>
                </a:solidFill>
                <a:latin typeface="Arial" charset="0"/>
                <a:ea typeface="Arial" charset="0"/>
                <a:cs typeface="Arial" charset="0"/>
                <a:sym typeface="Cabin"/>
              </a:rPr>
              <a:t> / </a:t>
            </a:r>
            <a:r>
              <a:rPr lang="el-GR" sz="2800" u="none" strike="noStrike" cap="none" dirty="0">
                <a:solidFill>
                  <a:srgbClr val="FFFFFF"/>
                </a:solidFill>
                <a:latin typeface="Arial" charset="0"/>
                <a:ea typeface="Arial" charset="0"/>
                <a:cs typeface="Arial" charset="0"/>
                <a:sym typeface="Cabin"/>
              </a:rPr>
              <a:t>Ψευδής</a:t>
            </a:r>
            <a:r>
              <a:rPr lang="en-US" sz="2800" u="none" strike="noStrike" cap="none" dirty="0">
                <a:solidFill>
                  <a:srgbClr val="FFFFFF"/>
                </a:solidFill>
                <a:latin typeface="Arial" charset="0"/>
                <a:ea typeface="Arial" charset="0"/>
                <a:cs typeface="Arial" charset="0"/>
                <a:sym typeface="Cabin"/>
              </a:rPr>
              <a:t> </a:t>
            </a:r>
            <a:r>
              <a:rPr lang="el-GR" sz="2800" u="none" strike="noStrike" cap="none" dirty="0">
                <a:solidFill>
                  <a:srgbClr val="FFFFFF"/>
                </a:solidFill>
                <a:latin typeface="Arial" charset="0"/>
                <a:ea typeface="Arial" charset="0"/>
                <a:cs typeface="Arial" charset="0"/>
                <a:sym typeface="Cabin"/>
              </a:rPr>
              <a:t>ή</a:t>
            </a:r>
            <a:r>
              <a:rPr lang="en-US" sz="2800" u="none" strike="noStrike" cap="none" dirty="0">
                <a:solidFill>
                  <a:srgbClr val="FFFFFF"/>
                </a:solidFill>
                <a:latin typeface="Arial" charset="0"/>
                <a:ea typeface="Arial" charset="0"/>
                <a:cs typeface="Arial" charset="0"/>
                <a:sym typeface="Cabin"/>
              </a:rPr>
              <a:t> </a:t>
            </a:r>
            <a:r>
              <a:rPr lang="el-GR" sz="2800" u="none" strike="noStrike" cap="none" dirty="0">
                <a:solidFill>
                  <a:srgbClr val="FFFFFF"/>
                </a:solidFill>
                <a:latin typeface="Arial" charset="0"/>
                <a:ea typeface="Arial" charset="0"/>
                <a:cs typeface="Arial" charset="0"/>
                <a:sym typeface="Cabin"/>
              </a:rPr>
              <a:t>Ναι</a:t>
            </a:r>
            <a:r>
              <a:rPr lang="en-US" sz="2800" u="none" strike="noStrike" cap="none" dirty="0">
                <a:solidFill>
                  <a:srgbClr val="FFFFFF"/>
                </a:solidFill>
                <a:latin typeface="Arial" charset="0"/>
                <a:ea typeface="Arial" charset="0"/>
                <a:cs typeface="Arial" charset="0"/>
                <a:sym typeface="Cabin"/>
              </a:rPr>
              <a:t> / </a:t>
            </a:r>
            <a:r>
              <a:rPr lang="el-GR" sz="2800" u="none" strike="noStrike" cap="none" dirty="0">
                <a:solidFill>
                  <a:srgbClr val="FFFFFF"/>
                </a:solidFill>
                <a:latin typeface="Arial" charset="0"/>
                <a:ea typeface="Arial" charset="0"/>
                <a:cs typeface="Arial" charset="0"/>
                <a:sym typeface="Cabin"/>
              </a:rPr>
              <a:t>Όχι</a:t>
            </a:r>
            <a:endParaRPr lang="en-US" sz="2800" u="none" strike="noStrike" cap="none" dirty="0">
              <a:solidFill>
                <a:srgbClr val="FFFFFF"/>
              </a:solidFill>
              <a:latin typeface="Arial" charset="0"/>
              <a:ea typeface="Arial" charset="0"/>
              <a:cs typeface="Arial" charset="0"/>
              <a:sym typeface="Cabin"/>
            </a:endParaRPr>
          </a:p>
          <a:p>
            <a:pPr marL="749300" marR="0" lvl="0" indent="-345694" algn="l" rtl="0">
              <a:lnSpc>
                <a:spcPct val="100000"/>
              </a:lnSpc>
              <a:spcBef>
                <a:spcPts val="3500"/>
              </a:spcBef>
              <a:spcAft>
                <a:spcPts val="0"/>
              </a:spcAft>
              <a:buClr>
                <a:srgbClr val="FFFFFF"/>
              </a:buClr>
              <a:buSzPct val="100000"/>
              <a:buFont typeface="Cabin"/>
              <a:buChar char="•"/>
            </a:pPr>
            <a:r>
              <a:rPr lang="el-GR" sz="2800" u="none" strike="noStrike" cap="none" dirty="0">
                <a:solidFill>
                  <a:srgbClr val="FFFFFF"/>
                </a:solidFill>
                <a:latin typeface="Arial" charset="0"/>
                <a:ea typeface="Arial" charset="0"/>
                <a:cs typeface="Arial" charset="0"/>
                <a:sym typeface="Cabin"/>
              </a:rPr>
              <a:t>Οι συγκριτικοί τελεστ</a:t>
            </a:r>
            <a:r>
              <a:rPr lang="el-GR" sz="2800" dirty="0">
                <a:solidFill>
                  <a:srgbClr val="FFFFFF"/>
                </a:solidFill>
                <a:latin typeface="Arial" charset="0"/>
                <a:ea typeface="Arial" charset="0"/>
                <a:cs typeface="Arial" charset="0"/>
                <a:sym typeface="Cabin"/>
              </a:rPr>
              <a:t>ές κοιτούν τις μεταβλητές αλλά δεν αλλάζουν τις μεταβλητές</a:t>
            </a:r>
            <a:endParaRPr lang="en-US" sz="2800" u="none" strike="noStrike" cap="none" dirty="0">
              <a:solidFill>
                <a:srgbClr val="FFFFFF"/>
              </a:solidFill>
              <a:latin typeface="Arial" charset="0"/>
              <a:ea typeface="Arial" charset="0"/>
              <a:cs typeface="Arial" charset="0"/>
              <a:sym typeface="Cabin"/>
            </a:endParaRPr>
          </a:p>
        </p:txBody>
      </p:sp>
      <p:sp>
        <p:nvSpPr>
          <p:cNvPr id="283" name="Shape 283"/>
          <p:cNvSpPr txBox="1"/>
          <p:nvPr/>
        </p:nvSpPr>
        <p:spPr>
          <a:xfrm>
            <a:off x="4377856" y="7762186"/>
            <a:ext cx="9042900" cy="481483"/>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2400" u="sng" strike="noStrike" cap="none" dirty="0">
                <a:solidFill>
                  <a:srgbClr val="FFFF00"/>
                </a:solidFill>
                <a:latin typeface="Arial" charset="0"/>
                <a:ea typeface="Arial" charset="0"/>
                <a:cs typeface="Arial" charset="0"/>
                <a:sym typeface="Cabin"/>
                <a:hlinkClick r:id="rId3"/>
              </a:rPr>
              <a:t>http://en.wikipedia.org/wiki/George_Boole</a:t>
            </a:r>
          </a:p>
        </p:txBody>
      </p:sp>
      <p:sp>
        <p:nvSpPr>
          <p:cNvPr id="284" name="Shape 284"/>
          <p:cNvSpPr txBox="1"/>
          <p:nvPr/>
        </p:nvSpPr>
        <p:spPr>
          <a:xfrm>
            <a:off x="8647563" y="6721189"/>
            <a:ext cx="6744837" cy="781148"/>
          </a:xfrm>
          <a:prstGeom prst="rect">
            <a:avLst/>
          </a:prstGeom>
          <a:noFill/>
          <a:ln>
            <a:noFill/>
          </a:ln>
        </p:spPr>
        <p:txBody>
          <a:bodyPr lIns="0" tIns="0" rIns="0" bIns="0" anchor="ctr" anchorCtr="0">
            <a:noAutofit/>
          </a:bodyPr>
          <a:lstStyle/>
          <a:p>
            <a:pPr marL="0" marR="0" lvl="0" indent="0" rtl="0">
              <a:lnSpc>
                <a:spcPct val="100000"/>
              </a:lnSpc>
              <a:spcBef>
                <a:spcPts val="0"/>
              </a:spcBef>
              <a:spcAft>
                <a:spcPts val="0"/>
              </a:spcAft>
              <a:buClr>
                <a:schemeClr val="lt1"/>
              </a:buClr>
              <a:buSzPct val="25000"/>
              <a:buFont typeface="Cabin"/>
              <a:buNone/>
            </a:pPr>
            <a:r>
              <a:rPr lang="el-GR" sz="3000" u="none" strike="noStrike" cap="none" dirty="0">
                <a:solidFill>
                  <a:schemeClr val="lt1"/>
                </a:solidFill>
                <a:latin typeface="Arial" charset="0"/>
                <a:ea typeface="Arial" charset="0"/>
                <a:cs typeface="Arial" charset="0"/>
                <a:sym typeface="Cabin"/>
              </a:rPr>
              <a:t>Να θυμάστε</a:t>
            </a:r>
            <a:r>
              <a:rPr lang="en-US" sz="3000" u="none" strike="noStrike" cap="none" dirty="0">
                <a:solidFill>
                  <a:schemeClr val="lt1"/>
                </a:solidFill>
                <a:latin typeface="Arial" charset="0"/>
                <a:ea typeface="Arial" charset="0"/>
                <a:cs typeface="Arial" charset="0"/>
                <a:sym typeface="Cabin"/>
              </a:rPr>
              <a:t>: </a:t>
            </a:r>
            <a:endParaRPr lang="el-GR" sz="3000" u="none" strike="noStrike" cap="none" dirty="0">
              <a:solidFill>
                <a:schemeClr val="lt1"/>
              </a:solidFill>
              <a:latin typeface="Arial" charset="0"/>
              <a:ea typeface="Arial" charset="0"/>
              <a:cs typeface="Arial" charset="0"/>
              <a:sym typeface="Cabin"/>
            </a:endParaRPr>
          </a:p>
          <a:p>
            <a:pPr marL="0" marR="0" lvl="0" indent="0" rtl="0">
              <a:lnSpc>
                <a:spcPct val="100000"/>
              </a:lnSpc>
              <a:spcBef>
                <a:spcPts val="0"/>
              </a:spcBef>
              <a:spcAft>
                <a:spcPts val="0"/>
              </a:spcAft>
              <a:buClr>
                <a:schemeClr val="lt1"/>
              </a:buClr>
              <a:buSzPct val="25000"/>
              <a:buFont typeface="Cabin"/>
              <a:buNone/>
            </a:pPr>
            <a:r>
              <a:rPr lang="el-GR" sz="3000" u="none" strike="noStrike" cap="none" dirty="0">
                <a:solidFill>
                  <a:schemeClr val="lt1"/>
                </a:solidFill>
                <a:latin typeface="Arial" charset="0"/>
                <a:ea typeface="Arial" charset="0"/>
                <a:cs typeface="Arial" charset="0"/>
                <a:sym typeface="Cabin"/>
              </a:rPr>
              <a:t>το </a:t>
            </a:r>
            <a:r>
              <a:rPr lang="en-US" sz="3000" b="0" i="0" u="none" strike="noStrike" cap="none" dirty="0">
                <a:solidFill>
                  <a:schemeClr val="lt1"/>
                </a:solidFill>
                <a:latin typeface="Arial"/>
                <a:ea typeface="Arial"/>
                <a:cs typeface="Arial"/>
                <a:sym typeface="Arial"/>
              </a:rPr>
              <a:t>“</a:t>
            </a:r>
            <a:r>
              <a:rPr lang="en-US" sz="3000" u="none" strike="noStrike" cap="none" dirty="0">
                <a:solidFill>
                  <a:schemeClr val="lt1"/>
                </a:solidFill>
                <a:latin typeface="Arial" charset="0"/>
                <a:ea typeface="Arial" charset="0"/>
                <a:cs typeface="Arial" charset="0"/>
                <a:sym typeface="Cabin"/>
              </a:rPr>
              <a:t>=</a:t>
            </a:r>
            <a:r>
              <a:rPr lang="en-US" sz="3000" b="0" i="0" u="none" strike="noStrike" cap="none" dirty="0">
                <a:solidFill>
                  <a:schemeClr val="lt1"/>
                </a:solidFill>
                <a:latin typeface="Arial"/>
                <a:ea typeface="Arial"/>
                <a:cs typeface="Arial"/>
                <a:sym typeface="Arial"/>
              </a:rPr>
              <a:t>”</a:t>
            </a:r>
            <a:r>
              <a:rPr lang="en-US" sz="3000" u="none" strike="noStrike" cap="none" dirty="0">
                <a:solidFill>
                  <a:schemeClr val="lt1"/>
                </a:solidFill>
                <a:latin typeface="Arial" charset="0"/>
                <a:ea typeface="Arial" charset="0"/>
                <a:cs typeface="Arial" charset="0"/>
                <a:sym typeface="Cabin"/>
              </a:rPr>
              <a:t> </a:t>
            </a:r>
            <a:r>
              <a:rPr lang="el-GR" sz="3000" u="none" strike="noStrike" cap="none" dirty="0">
                <a:solidFill>
                  <a:schemeClr val="lt1"/>
                </a:solidFill>
                <a:latin typeface="Arial" charset="0"/>
                <a:ea typeface="Arial" charset="0"/>
                <a:cs typeface="Arial" charset="0"/>
                <a:sym typeface="Cabin"/>
              </a:rPr>
              <a:t>χρησιμοποιείται για εκχώρηση</a:t>
            </a:r>
            <a:r>
              <a:rPr lang="en-US" sz="3000" u="none" strike="noStrike" cap="none" dirty="0">
                <a:solidFill>
                  <a:schemeClr val="lt1"/>
                </a:solidFill>
                <a:latin typeface="Arial" charset="0"/>
                <a:ea typeface="Arial" charset="0"/>
                <a:cs typeface="Arial" charset="0"/>
                <a:sym typeface="Cabin"/>
              </a:rPr>
              <a:t>.</a:t>
            </a:r>
          </a:p>
        </p:txBody>
      </p:sp>
      <p:graphicFrame>
        <p:nvGraphicFramePr>
          <p:cNvPr id="285" name="Shape 285"/>
          <p:cNvGraphicFramePr/>
          <p:nvPr>
            <p:extLst>
              <p:ext uri="{D42A27DB-BD31-4B8C-83A1-F6EECF244321}">
                <p14:modId xmlns:p14="http://schemas.microsoft.com/office/powerpoint/2010/main" val="3735299036"/>
              </p:ext>
            </p:extLst>
          </p:nvPr>
        </p:nvGraphicFramePr>
        <p:xfrm>
          <a:off x="8647564" y="2530257"/>
          <a:ext cx="7105516" cy="3873170"/>
        </p:xfrm>
        <a:graphic>
          <a:graphicData uri="http://schemas.openxmlformats.org/drawingml/2006/table">
            <a:tbl>
              <a:tblPr>
                <a:noFill/>
                <a:tableStyleId>{B8F067E2-09F7-453C-9FDD-70E00E45BC5A}</a:tableStyleId>
              </a:tblPr>
              <a:tblGrid>
                <a:gridCol w="2276726">
                  <a:extLst>
                    <a:ext uri="{9D8B030D-6E8A-4147-A177-3AD203B41FA5}">
                      <a16:colId xmlns:a16="http://schemas.microsoft.com/office/drawing/2014/main" val="20000"/>
                    </a:ext>
                  </a:extLst>
                </a:gridCol>
                <a:gridCol w="4828790">
                  <a:extLst>
                    <a:ext uri="{9D8B030D-6E8A-4147-A177-3AD203B41FA5}">
                      <a16:colId xmlns:a16="http://schemas.microsoft.com/office/drawing/2014/main" val="20001"/>
                    </a:ext>
                  </a:extLst>
                </a:gridCol>
              </a:tblGrid>
              <a:tr h="579425">
                <a:tc>
                  <a:txBody>
                    <a:bodyPr/>
                    <a:lstStyle/>
                    <a:p>
                      <a:pPr marL="0" lvl="0" indent="0" algn="ctr" rtl="0">
                        <a:lnSpc>
                          <a:spcPct val="100000"/>
                        </a:lnSpc>
                        <a:spcBef>
                          <a:spcPts val="0"/>
                        </a:spcBef>
                        <a:spcAft>
                          <a:spcPts val="0"/>
                        </a:spcAft>
                        <a:buClr>
                          <a:srgbClr val="00FFFF"/>
                        </a:buClr>
                        <a:buSzPct val="25000"/>
                        <a:buFont typeface="Cabin"/>
                        <a:buNone/>
                      </a:pPr>
                      <a:r>
                        <a:rPr lang="en-US" sz="3300" b="0" i="0" u="none" dirty="0">
                          <a:solidFill>
                            <a:srgbClr val="00FFFF"/>
                          </a:solidFill>
                          <a:latin typeface="Arial" charset="0"/>
                          <a:ea typeface="Arial" charset="0"/>
                          <a:cs typeface="Arial" charset="0"/>
                          <a:sym typeface="Cabin"/>
                        </a:rPr>
                        <a:t>Python</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solidFill>
                      <a:srgbClr val="7F7F7F">
                        <a:alpha val="49411"/>
                      </a:srgbClr>
                    </a:solidFill>
                  </a:tcPr>
                </a:tc>
                <a:tc>
                  <a:txBody>
                    <a:bodyPr/>
                    <a:lstStyle/>
                    <a:p>
                      <a:pPr marL="0" lvl="0" indent="0" algn="ctr" rtl="0">
                        <a:lnSpc>
                          <a:spcPct val="100000"/>
                        </a:lnSpc>
                        <a:spcBef>
                          <a:spcPts val="0"/>
                        </a:spcBef>
                        <a:spcAft>
                          <a:spcPts val="0"/>
                        </a:spcAft>
                        <a:buClr>
                          <a:schemeClr val="lt1"/>
                        </a:buClr>
                        <a:buSzPct val="25000"/>
                        <a:buFont typeface="Cabin"/>
                        <a:buNone/>
                      </a:pPr>
                      <a:r>
                        <a:rPr lang="el-GR" sz="3300" b="0" i="0" u="none" dirty="0">
                          <a:solidFill>
                            <a:srgbClr val="FFFF00"/>
                          </a:solidFill>
                          <a:latin typeface="Arial" charset="0"/>
                          <a:ea typeface="Arial" charset="0"/>
                          <a:cs typeface="Arial" charset="0"/>
                          <a:sym typeface="Cabin"/>
                        </a:rPr>
                        <a:t>Σημασία</a:t>
                      </a:r>
                      <a:endParaRPr lang="en-US" sz="3300" b="0" i="0" u="none" dirty="0">
                        <a:solidFill>
                          <a:srgbClr val="FFFF00"/>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solidFill>
                      <a:srgbClr val="7F7F7F">
                        <a:alpha val="49411"/>
                      </a:srgbClr>
                    </a:solidFill>
                  </a:tcPr>
                </a:tc>
                <a:extLst>
                  <a:ext uri="{0D108BD9-81ED-4DB2-BD59-A6C34878D82A}">
                    <a16:rowId xmlns:a16="http://schemas.microsoft.com/office/drawing/2014/main" val="10000"/>
                  </a:ext>
                </a:extLst>
              </a:tr>
              <a:tr h="54767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dirty="0">
                          <a:solidFill>
                            <a:srgbClr val="00FFFF"/>
                          </a:solidFill>
                          <a:latin typeface="Arial" charset="0"/>
                          <a:ea typeface="Arial" charset="0"/>
                          <a:cs typeface="Arial" charset="0"/>
                          <a:sym typeface="Cabin"/>
                        </a:rPr>
                        <a:t>&lt;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Μικρότερο από</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54927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dirty="0">
                          <a:solidFill>
                            <a:srgbClr val="00FFFF"/>
                          </a:solidFill>
                          <a:latin typeface="Arial" charset="0"/>
                          <a:ea typeface="Arial" charset="0"/>
                          <a:cs typeface="Arial" charset="0"/>
                          <a:sym typeface="Cabin"/>
                        </a:rPr>
                        <a:t>&lt;=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Μικρότερο από ή ίσο με</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2"/>
                  </a:ext>
                </a:extLst>
              </a:tr>
              <a:tr h="54927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dirty="0">
                          <a:solidFill>
                            <a:srgbClr val="00FFFF"/>
                          </a:solidFill>
                          <a:latin typeface="Arial" charset="0"/>
                          <a:ea typeface="Arial" charset="0"/>
                          <a:cs typeface="Arial" charset="0"/>
                          <a:sym typeface="Cabin"/>
                        </a:rPr>
                        <a:t> == </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Ίσο με</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3"/>
                  </a:ext>
                </a:extLst>
              </a:tr>
              <a:tr h="54767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dirty="0">
                          <a:solidFill>
                            <a:srgbClr val="00FFFF"/>
                          </a:solidFill>
                          <a:latin typeface="Arial" charset="0"/>
                          <a:ea typeface="Arial" charset="0"/>
                          <a:cs typeface="Arial" charset="0"/>
                          <a:sym typeface="Cabin"/>
                        </a:rPr>
                        <a:t>&gt;=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Μεγαλύτερο από ή ίσο με</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4"/>
                  </a:ext>
                </a:extLst>
              </a:tr>
              <a:tr h="54927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dirty="0">
                          <a:solidFill>
                            <a:srgbClr val="00FFFF"/>
                          </a:solidFill>
                          <a:latin typeface="Arial" charset="0"/>
                          <a:ea typeface="Arial" charset="0"/>
                          <a:cs typeface="Arial" charset="0"/>
                          <a:sym typeface="Cabin"/>
                        </a:rPr>
                        <a:t>&gt;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Μεγαλύτερο από </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5"/>
                  </a:ext>
                </a:extLst>
              </a:tr>
              <a:tr h="54767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dirty="0">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Όχι ίσο / Διάφορο</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687"/>
        <p:cNvGrpSpPr/>
        <p:nvPr/>
      </p:nvGrpSpPr>
      <p:grpSpPr>
        <a:xfrm>
          <a:off x="0" y="0"/>
          <a:ext cx="0" cy="0"/>
          <a:chOff x="0" y="0"/>
          <a:chExt cx="0" cy="0"/>
        </a:xfrm>
      </p:grpSpPr>
      <p:sp>
        <p:nvSpPr>
          <p:cNvPr id="688" name="Shape 688"/>
          <p:cNvSpPr txBox="1">
            <a:spLocks noGrp="1"/>
          </p:cNvSpPr>
          <p:nvPr>
            <p:ph type="title"/>
          </p:nvPr>
        </p:nvSpPr>
        <p:spPr>
          <a:xfrm>
            <a:off x="1155700" y="745588"/>
            <a:ext cx="13258800"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Σύνοψη</a:t>
            </a:r>
            <a:endParaRPr lang="en-US" sz="7600" u="none" strike="noStrike" cap="none" dirty="0">
              <a:solidFill>
                <a:srgbClr val="FFD966"/>
              </a:solidFill>
              <a:latin typeface="Arial" charset="0"/>
              <a:ea typeface="Arial" charset="0"/>
              <a:cs typeface="Arial" charset="0"/>
              <a:sym typeface="Cabin"/>
            </a:endParaRPr>
          </a:p>
        </p:txBody>
      </p:sp>
      <p:sp>
        <p:nvSpPr>
          <p:cNvPr id="689" name="Shape 689"/>
          <p:cNvSpPr txBox="1">
            <a:spLocks noGrp="1"/>
          </p:cNvSpPr>
          <p:nvPr>
            <p:ph type="body" idx="1"/>
          </p:nvPr>
        </p:nvSpPr>
        <p:spPr>
          <a:xfrm>
            <a:off x="1155700" y="2945058"/>
            <a:ext cx="13932000" cy="4705644"/>
          </a:xfrm>
          <a:prstGeom prst="rect">
            <a:avLst/>
          </a:prstGeom>
          <a:noFill/>
          <a:ln>
            <a:noFill/>
          </a:ln>
        </p:spPr>
        <p:txBody>
          <a:bodyPr lIns="38100" tIns="38100" rIns="38100" bIns="38100" anchor="t" anchorCtr="0">
            <a:noAutofit/>
          </a:bodyPr>
          <a:lstStyle/>
          <a:p>
            <a:pPr marL="685800" marR="0" lvl="0" indent="-437896" algn="l" rtl="0">
              <a:lnSpc>
                <a:spcPct val="8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Συγκριτικοί τελεστές</a:t>
            </a:r>
            <a:r>
              <a:rPr lang="en-US" sz="3600" u="none" strike="noStrike" cap="none" dirty="0">
                <a:solidFill>
                  <a:schemeClr val="lt1"/>
                </a:solidFill>
                <a:latin typeface="Arial" charset="0"/>
                <a:ea typeface="Arial" charset="0"/>
                <a:cs typeface="Arial" charset="0"/>
                <a:sym typeface="Cabin"/>
              </a:rPr>
              <a:t>  </a:t>
            </a:r>
            <a:br>
              <a:rPr lang="en-US" sz="3600" u="none" strike="noStrike" cap="none" dirty="0">
                <a:solidFill>
                  <a:schemeClr val="lt1"/>
                </a:solidFill>
                <a:latin typeface="Arial" charset="0"/>
                <a:ea typeface="Arial" charset="0"/>
                <a:cs typeface="Arial" charset="0"/>
                <a:sym typeface="Cabin"/>
              </a:rPr>
            </a:br>
            <a:r>
              <a:rPr lang="en-US" sz="3600" u="none" strike="noStrike" cap="none" dirty="0">
                <a:solidFill>
                  <a:srgbClr val="00FFFF"/>
                </a:solidFill>
                <a:latin typeface="Arial" charset="0"/>
                <a:ea typeface="Arial" charset="0"/>
                <a:cs typeface="Arial" charset="0"/>
                <a:sym typeface="Cabin"/>
              </a:rPr>
              <a:t>==   &lt;=   &gt;=   &gt;   &lt;   !=</a:t>
            </a:r>
          </a:p>
          <a:p>
            <a:pPr marL="685800" marR="0" lvl="0" indent="-437896" algn="l" rtl="0">
              <a:lnSpc>
                <a:spcPct val="8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Εσοχή</a:t>
            </a:r>
            <a:endParaRPr lang="en-US" sz="3600" u="none" strike="noStrike" cap="none" dirty="0">
              <a:solidFill>
                <a:schemeClr val="lt1"/>
              </a:solidFill>
              <a:latin typeface="Arial" charset="0"/>
              <a:ea typeface="Arial" charset="0"/>
              <a:cs typeface="Arial" charset="0"/>
              <a:sym typeface="Cabin"/>
            </a:endParaRPr>
          </a:p>
          <a:p>
            <a:pPr marL="685800" marR="0" lvl="0" indent="-437896" algn="l" rtl="0">
              <a:lnSpc>
                <a:spcPct val="8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Απλή Επιλογή</a:t>
            </a:r>
            <a:endParaRPr lang="en-US" sz="3600" dirty="0">
              <a:solidFill>
                <a:schemeClr val="lt1"/>
              </a:solidFill>
              <a:latin typeface="Arial" charset="0"/>
              <a:ea typeface="Arial" charset="0"/>
              <a:cs typeface="Arial" charset="0"/>
              <a:sym typeface="Cabin"/>
            </a:endParaRPr>
          </a:p>
          <a:p>
            <a:pPr marL="685800" marR="0" lvl="0" indent="-437896" algn="l" rtl="0">
              <a:lnSpc>
                <a:spcPct val="80000"/>
              </a:lnSpc>
              <a:spcBef>
                <a:spcPts val="35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Σύνθετη Επιλογή</a:t>
            </a:r>
            <a:r>
              <a:rPr lang="en-US" sz="3600" dirty="0">
                <a:solidFill>
                  <a:schemeClr val="lt1"/>
                </a:solidFill>
                <a:latin typeface="Arial" charset="0"/>
                <a:ea typeface="Arial" charset="0"/>
                <a:cs typeface="Arial" charset="0"/>
                <a:sym typeface="Cabin"/>
              </a:rPr>
              <a:t>:</a:t>
            </a:r>
            <a:br>
              <a:rPr lang="en-US" sz="3600" dirty="0">
                <a:solidFill>
                  <a:schemeClr val="lt1"/>
                </a:solidFill>
                <a:latin typeface="Arial" charset="0"/>
                <a:ea typeface="Arial" charset="0"/>
                <a:cs typeface="Arial" charset="0"/>
                <a:sym typeface="Cabin"/>
              </a:rPr>
            </a:br>
            <a:r>
              <a:rPr lang="en-US" sz="3600" dirty="0">
                <a:solidFill>
                  <a:srgbClr val="00FF00"/>
                </a:solidFill>
                <a:latin typeface="Arial" charset="0"/>
                <a:ea typeface="Arial" charset="0"/>
                <a:cs typeface="Arial" charset="0"/>
                <a:sym typeface="Cabin"/>
              </a:rPr>
              <a:t>if:</a:t>
            </a:r>
            <a:r>
              <a:rPr lang="en-US" sz="3600" dirty="0">
                <a:solidFill>
                  <a:schemeClr val="lt1"/>
                </a:solidFill>
                <a:latin typeface="Arial" charset="0"/>
                <a:ea typeface="Arial" charset="0"/>
                <a:cs typeface="Arial" charset="0"/>
                <a:sym typeface="Cabin"/>
              </a:rPr>
              <a:t>  </a:t>
            </a:r>
            <a:r>
              <a:rPr lang="el-GR" sz="3600" dirty="0">
                <a:solidFill>
                  <a:schemeClr val="lt1"/>
                </a:solidFill>
                <a:latin typeface="Arial" charset="0"/>
                <a:ea typeface="Arial" charset="0"/>
                <a:cs typeface="Arial" charset="0"/>
                <a:sym typeface="Cabin"/>
              </a:rPr>
              <a:t>και</a:t>
            </a:r>
            <a:r>
              <a:rPr lang="en-US" sz="3600" dirty="0">
                <a:solidFill>
                  <a:schemeClr val="lt1"/>
                </a:solidFill>
                <a:latin typeface="Arial" charset="0"/>
                <a:ea typeface="Arial" charset="0"/>
                <a:cs typeface="Arial" charset="0"/>
                <a:sym typeface="Cabin"/>
              </a:rPr>
              <a:t>  </a:t>
            </a:r>
            <a:r>
              <a:rPr lang="en-US" sz="3600" dirty="0">
                <a:solidFill>
                  <a:srgbClr val="00FF00"/>
                </a:solidFill>
                <a:latin typeface="Arial" charset="0"/>
                <a:ea typeface="Arial" charset="0"/>
                <a:cs typeface="Arial" charset="0"/>
                <a:sym typeface="Cabin"/>
              </a:rPr>
              <a:t>else:</a:t>
            </a:r>
          </a:p>
        </p:txBody>
      </p:sp>
      <p:sp>
        <p:nvSpPr>
          <p:cNvPr id="690" name="Shape 690"/>
          <p:cNvSpPr txBox="1">
            <a:spLocks noGrp="1"/>
          </p:cNvSpPr>
          <p:nvPr>
            <p:ph type="body" idx="4294967295"/>
          </p:nvPr>
        </p:nvSpPr>
        <p:spPr>
          <a:xfrm>
            <a:off x="7967691" y="2945058"/>
            <a:ext cx="7000406" cy="4782860"/>
          </a:xfrm>
          <a:prstGeom prst="rect">
            <a:avLst/>
          </a:prstGeom>
          <a:noFill/>
          <a:ln>
            <a:noFill/>
          </a:ln>
        </p:spPr>
        <p:txBody>
          <a:bodyPr lIns="38100" tIns="38100" rIns="38100" bIns="38100" anchor="t" anchorCtr="0">
            <a:noAutofit/>
          </a:bodyPr>
          <a:lstStyle/>
          <a:p>
            <a:pPr marL="685800" marR="0" lvl="0" indent="-437896" algn="l" rtl="0">
              <a:lnSpc>
                <a:spcPct val="80000"/>
              </a:lnSpc>
              <a:spcBef>
                <a:spcPts val="0"/>
              </a:spcBef>
              <a:spcAft>
                <a:spcPts val="0"/>
              </a:spcAft>
              <a:buClr>
                <a:schemeClr val="lt1"/>
              </a:buClr>
              <a:buSzPct val="100000"/>
              <a:buFont typeface="Cabin"/>
              <a:buChar char="•"/>
            </a:pPr>
            <a:r>
              <a:rPr lang="el-GR" sz="3600" u="none" strike="noStrike" cap="none" dirty="0" err="1">
                <a:solidFill>
                  <a:schemeClr val="lt1"/>
                </a:solidFill>
                <a:latin typeface="Arial" charset="0"/>
                <a:ea typeface="Arial" charset="0"/>
                <a:cs typeface="Arial" charset="0"/>
                <a:sym typeface="Cabin"/>
              </a:rPr>
              <a:t>Εμφωλευμένη</a:t>
            </a:r>
            <a:r>
              <a:rPr lang="el-GR" sz="3600" u="none" strike="noStrike" cap="none" dirty="0">
                <a:solidFill>
                  <a:schemeClr val="lt1"/>
                </a:solidFill>
                <a:latin typeface="Arial" charset="0"/>
                <a:ea typeface="Arial" charset="0"/>
                <a:cs typeface="Arial" charset="0"/>
                <a:sym typeface="Cabin"/>
              </a:rPr>
              <a:t> Επιλογή</a:t>
            </a:r>
            <a:endParaRPr lang="en-US" sz="3600" u="none" strike="noStrike" cap="none" dirty="0">
              <a:solidFill>
                <a:schemeClr val="lt1"/>
              </a:solidFill>
              <a:latin typeface="Arial" charset="0"/>
              <a:ea typeface="Arial" charset="0"/>
              <a:cs typeface="Arial" charset="0"/>
              <a:sym typeface="Cabin"/>
            </a:endParaRPr>
          </a:p>
          <a:p>
            <a:pPr marL="685800" marR="0" lvl="0" indent="-437896" algn="l" rtl="0">
              <a:lnSpc>
                <a:spcPct val="8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Πολλαπλή Επιλογή με χρήση </a:t>
            </a:r>
            <a:r>
              <a:rPr lang="en-US" sz="3600" u="none" strike="noStrike" cap="none" dirty="0" err="1">
                <a:solidFill>
                  <a:srgbClr val="00FF00"/>
                </a:solidFill>
                <a:latin typeface="Arial" charset="0"/>
                <a:ea typeface="Arial" charset="0"/>
                <a:cs typeface="Arial" charset="0"/>
                <a:sym typeface="Cabin"/>
              </a:rPr>
              <a:t>elif</a:t>
            </a:r>
            <a:endParaRPr lang="en-US" sz="3600" u="none" strike="noStrike" cap="none" dirty="0">
              <a:solidFill>
                <a:srgbClr val="00FF00"/>
              </a:solidFill>
              <a:latin typeface="Arial" charset="0"/>
              <a:ea typeface="Arial" charset="0"/>
              <a:cs typeface="Arial" charset="0"/>
              <a:sym typeface="Cabin"/>
            </a:endParaRPr>
          </a:p>
          <a:p>
            <a:pPr marL="685800" marR="0" lvl="0" indent="-437896" algn="l" rtl="0">
              <a:lnSpc>
                <a:spcPct val="80000"/>
              </a:lnSpc>
              <a:spcBef>
                <a:spcPts val="3500"/>
              </a:spcBef>
              <a:spcAft>
                <a:spcPts val="0"/>
              </a:spcAft>
              <a:buClr>
                <a:schemeClr val="lt1"/>
              </a:buClr>
              <a:buSzPct val="100000"/>
              <a:buFont typeface="Cabin"/>
              <a:buChar char="•"/>
            </a:pPr>
            <a:r>
              <a:rPr lang="en-US" sz="3600" dirty="0">
                <a:solidFill>
                  <a:srgbClr val="00FF00"/>
                </a:solidFill>
                <a:latin typeface="Arial" charset="0"/>
                <a:ea typeface="Arial" charset="0"/>
                <a:cs typeface="Arial" charset="0"/>
                <a:sym typeface="Cabin"/>
              </a:rPr>
              <a:t>t</a:t>
            </a:r>
            <a:r>
              <a:rPr lang="en-US" sz="3600" u="none" strike="noStrike" cap="none" dirty="0">
                <a:solidFill>
                  <a:srgbClr val="00FF00"/>
                </a:solidFill>
                <a:latin typeface="Arial" charset="0"/>
                <a:ea typeface="Arial" charset="0"/>
                <a:cs typeface="Arial" charset="0"/>
                <a:sym typeface="Cabin"/>
              </a:rPr>
              <a:t>ry</a:t>
            </a:r>
            <a:r>
              <a:rPr lang="en-US" sz="3600" u="none" strike="noStrike" cap="none" dirty="0">
                <a:solidFill>
                  <a:schemeClr val="lt1"/>
                </a:solidFill>
                <a:latin typeface="Arial" charset="0"/>
                <a:ea typeface="Arial" charset="0"/>
                <a:cs typeface="Arial" charset="0"/>
                <a:sym typeface="Cabin"/>
              </a:rPr>
              <a:t> / </a:t>
            </a:r>
            <a:r>
              <a:rPr lang="en-US" sz="3600" dirty="0">
                <a:solidFill>
                  <a:srgbClr val="FF9900"/>
                </a:solidFill>
                <a:latin typeface="Arial" charset="0"/>
                <a:ea typeface="Arial" charset="0"/>
                <a:cs typeface="Arial" charset="0"/>
                <a:sym typeface="Cabin"/>
              </a:rPr>
              <a:t>e</a:t>
            </a:r>
            <a:r>
              <a:rPr lang="en-US" sz="3600" u="none" strike="noStrike" cap="none" dirty="0">
                <a:solidFill>
                  <a:srgbClr val="FF9900"/>
                </a:solidFill>
                <a:latin typeface="Arial" charset="0"/>
                <a:ea typeface="Arial" charset="0"/>
                <a:cs typeface="Arial" charset="0"/>
                <a:sym typeface="Cabin"/>
              </a:rPr>
              <a:t>xcept</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για την αποφυγή λαθών</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674"/>
        <p:cNvGrpSpPr/>
        <p:nvPr/>
      </p:nvGrpSpPr>
      <p:grpSpPr>
        <a:xfrm>
          <a:off x="0" y="0"/>
          <a:ext cx="0" cy="0"/>
          <a:chOff x="0" y="0"/>
          <a:chExt cx="0" cy="0"/>
        </a:xfrm>
      </p:grpSpPr>
      <p:sp>
        <p:nvSpPr>
          <p:cNvPr id="675" name="Shape 675"/>
          <p:cNvSpPr txBox="1"/>
          <p:nvPr/>
        </p:nvSpPr>
        <p:spPr>
          <a:xfrm>
            <a:off x="734310" y="828150"/>
            <a:ext cx="2068851" cy="660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800" u="none" strike="noStrike" cap="none" dirty="0">
                <a:solidFill>
                  <a:srgbClr val="FFFF00"/>
                </a:solidFill>
                <a:latin typeface="Arial" charset="0"/>
                <a:ea typeface="Arial" charset="0"/>
                <a:cs typeface="Arial" charset="0"/>
                <a:sym typeface="Cabin"/>
              </a:rPr>
              <a:t>Άσκηση</a:t>
            </a:r>
            <a:endParaRPr lang="en-US" sz="3800" u="none" strike="noStrike" cap="none" dirty="0">
              <a:solidFill>
                <a:srgbClr val="FFFF00"/>
              </a:solidFill>
              <a:latin typeface="Arial" charset="0"/>
              <a:ea typeface="Arial" charset="0"/>
              <a:cs typeface="Arial" charset="0"/>
              <a:sym typeface="Cabin"/>
            </a:endParaRPr>
          </a:p>
        </p:txBody>
      </p:sp>
      <p:sp>
        <p:nvSpPr>
          <p:cNvPr id="676" name="Shape 676"/>
          <p:cNvSpPr txBox="1"/>
          <p:nvPr/>
        </p:nvSpPr>
        <p:spPr>
          <a:xfrm>
            <a:off x="2476499" y="1752600"/>
            <a:ext cx="11166929" cy="5132556"/>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Arial" charset="0"/>
                <a:ea typeface="Arial" charset="0"/>
                <a:cs typeface="Arial" charset="0"/>
                <a:sym typeface="Cabin"/>
              </a:rPr>
              <a:t>Ξαναγράψτε το πρόγραμμά σας για τον υπολογισμό της αμοιβής, ώστε να δώσετε στον υπάλληλο 1,5 φορές το ωρομίσθιο για τις ώρες εργασίας πέραν των 40 ωρών</a:t>
            </a:r>
            <a:r>
              <a:rPr lang="en-US" sz="3800" u="none" strike="noStrike" cap="none" dirty="0">
                <a:solidFill>
                  <a:schemeClr val="lt1"/>
                </a:solidFill>
                <a:latin typeface="Arial" charset="0"/>
                <a:ea typeface="Arial" charset="0"/>
                <a:cs typeface="Arial" charset="0"/>
                <a:sym typeface="Cabin"/>
              </a:rPr>
              <a:t>.</a:t>
            </a:r>
          </a:p>
          <a:p>
            <a:pPr marL="0" marR="0" lvl="0" indent="0" algn="l" rtl="0">
              <a:lnSpc>
                <a:spcPct val="100000"/>
              </a:lnSpc>
              <a:spcBef>
                <a:spcPts val="0"/>
              </a:spcBef>
              <a:spcAft>
                <a:spcPts val="0"/>
              </a:spcAft>
              <a:buClr>
                <a:schemeClr val="lt1"/>
              </a:buClr>
              <a:buFont typeface="Cabin"/>
              <a:buNone/>
            </a:pPr>
            <a:endParaRPr sz="3800"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Δώστε Ώρες</a:t>
            </a:r>
            <a:r>
              <a:rPr lang="en-US" sz="3800" u="none" strike="noStrike" cap="none" dirty="0">
                <a:solidFill>
                  <a:schemeClr val="lt1"/>
                </a:solidFill>
                <a:latin typeface="Courier" charset="0"/>
                <a:ea typeface="Courier" charset="0"/>
                <a:cs typeface="Courier" charset="0"/>
                <a:sym typeface="Cabin"/>
              </a:rPr>
              <a:t>: </a:t>
            </a:r>
            <a:r>
              <a:rPr lang="en-US" sz="3800" u="none" strike="noStrike" cap="none" dirty="0">
                <a:solidFill>
                  <a:srgbClr val="FFFF00"/>
                </a:solidFill>
                <a:latin typeface="Courier" charset="0"/>
                <a:ea typeface="Courier" charset="0"/>
                <a:cs typeface="Courier" charset="0"/>
                <a:sym typeface="Cabin"/>
              </a:rPr>
              <a:t>45</a:t>
            </a: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Δώστε Ποσό/Ώρα</a:t>
            </a:r>
            <a:r>
              <a:rPr lang="en-US" sz="3800" u="none" strike="noStrike" cap="none" dirty="0">
                <a:solidFill>
                  <a:schemeClr val="lt1"/>
                </a:solidFill>
                <a:latin typeface="Courier" charset="0"/>
                <a:ea typeface="Courier" charset="0"/>
                <a:cs typeface="Courier" charset="0"/>
                <a:sym typeface="Cabin"/>
              </a:rPr>
              <a:t>: </a:t>
            </a:r>
            <a:r>
              <a:rPr lang="en-US" sz="3800" u="none" strike="noStrike" cap="none" dirty="0">
                <a:solidFill>
                  <a:srgbClr val="FFFF00"/>
                </a:solidFill>
                <a:latin typeface="Courier" charset="0"/>
                <a:ea typeface="Courier" charset="0"/>
                <a:cs typeface="Courier" charset="0"/>
                <a:sym typeface="Cabin"/>
              </a:rPr>
              <a:t>10</a:t>
            </a:r>
            <a:r>
              <a:rPr lang="en-US" sz="3800" u="none" strike="noStrike" cap="none" dirty="0">
                <a:solidFill>
                  <a:schemeClr val="lt1"/>
                </a:solidFill>
                <a:latin typeface="Courier" charset="0"/>
                <a:ea typeface="Courier" charset="0"/>
                <a:cs typeface="Courier" charset="0"/>
                <a:sym typeface="Cabin"/>
              </a:rPr>
              <a:t> </a:t>
            </a:r>
          </a:p>
          <a:p>
            <a:pPr marL="0" marR="0" lvl="0" indent="0" algn="l" rtl="0">
              <a:lnSpc>
                <a:spcPct val="100000"/>
              </a:lnSpc>
              <a:spcBef>
                <a:spcPts val="0"/>
              </a:spcBef>
              <a:spcAft>
                <a:spcPts val="0"/>
              </a:spcAft>
              <a:buClr>
                <a:schemeClr val="lt1"/>
              </a:buClr>
              <a:buSzPct val="25000"/>
              <a:buFont typeface="Cabin"/>
              <a:buNone/>
            </a:pPr>
            <a:endParaRPr lang="en-US" sz="3800" u="none" strike="noStrike" cap="none" dirty="0">
              <a:solidFill>
                <a:schemeClr val="lt1"/>
              </a:solidFill>
              <a:latin typeface="Courier" charset="0"/>
              <a:ea typeface="Courier" charset="0"/>
              <a:cs typeface="Courier"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Μισθός</a:t>
            </a:r>
            <a:r>
              <a:rPr lang="en-US" sz="3800" u="none" strike="noStrike" cap="none" dirty="0">
                <a:solidFill>
                  <a:schemeClr val="lt1"/>
                </a:solidFill>
                <a:latin typeface="Courier" charset="0"/>
                <a:ea typeface="Courier" charset="0"/>
                <a:cs typeface="Courier" charset="0"/>
                <a:sym typeface="Cabin"/>
              </a:rPr>
              <a:t>: 475.0</a:t>
            </a:r>
          </a:p>
        </p:txBody>
      </p:sp>
      <p:sp>
        <p:nvSpPr>
          <p:cNvPr id="677" name="Shape 677"/>
          <p:cNvSpPr txBox="1"/>
          <p:nvPr/>
        </p:nvSpPr>
        <p:spPr>
          <a:xfrm>
            <a:off x="9896474" y="6731000"/>
            <a:ext cx="5483433" cy="660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800" u="none" strike="noStrike" cap="none" dirty="0">
                <a:solidFill>
                  <a:schemeClr val="lt1"/>
                </a:solidFill>
                <a:latin typeface="Arial" charset="0"/>
                <a:ea typeface="Arial" charset="0"/>
                <a:cs typeface="Arial" charset="0"/>
                <a:sym typeface="Cabin"/>
              </a:rPr>
              <a:t>475 = 40 * 10 + 5 * 15</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681"/>
        <p:cNvGrpSpPr/>
        <p:nvPr/>
      </p:nvGrpSpPr>
      <p:grpSpPr>
        <a:xfrm>
          <a:off x="0" y="0"/>
          <a:ext cx="0" cy="0"/>
          <a:chOff x="0" y="0"/>
          <a:chExt cx="0" cy="0"/>
        </a:xfrm>
      </p:grpSpPr>
      <p:sp>
        <p:nvSpPr>
          <p:cNvPr id="682" name="Shape 682"/>
          <p:cNvSpPr txBox="1"/>
          <p:nvPr/>
        </p:nvSpPr>
        <p:spPr>
          <a:xfrm>
            <a:off x="509457" y="840806"/>
            <a:ext cx="2503566" cy="660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800" u="none" strike="noStrike" cap="none" dirty="0">
                <a:solidFill>
                  <a:srgbClr val="FFFF00"/>
                </a:solidFill>
                <a:latin typeface="Arial" charset="0"/>
                <a:ea typeface="Arial" charset="0"/>
                <a:cs typeface="Arial" charset="0"/>
                <a:sym typeface="Cabin"/>
              </a:rPr>
              <a:t>Άσκηση</a:t>
            </a:r>
            <a:endParaRPr lang="en-US" sz="3800" u="none" strike="noStrike" cap="none" dirty="0">
              <a:solidFill>
                <a:srgbClr val="FFFF00"/>
              </a:solidFill>
              <a:latin typeface="Arial" charset="0"/>
              <a:ea typeface="Arial" charset="0"/>
              <a:cs typeface="Arial" charset="0"/>
              <a:sym typeface="Cabin"/>
            </a:endParaRPr>
          </a:p>
        </p:txBody>
      </p:sp>
      <p:sp>
        <p:nvSpPr>
          <p:cNvPr id="683" name="Shape 683"/>
          <p:cNvSpPr txBox="1"/>
          <p:nvPr/>
        </p:nvSpPr>
        <p:spPr>
          <a:xfrm>
            <a:off x="1031461" y="2035495"/>
            <a:ext cx="14193078" cy="56894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Arial" charset="0"/>
                <a:ea typeface="Arial" charset="0"/>
                <a:cs typeface="Arial" charset="0"/>
                <a:sym typeface="Cabin"/>
              </a:rPr>
              <a:t>Ξαναγράψτε το πρόγραμμά σας για τον υπολογισμό της αμοιβής χρησιμοποιώντας το </a:t>
            </a:r>
            <a:r>
              <a:rPr lang="en-US" sz="3800" u="none" strike="noStrike" cap="none" dirty="0">
                <a:solidFill>
                  <a:schemeClr val="lt1"/>
                </a:solidFill>
                <a:latin typeface="Arial" charset="0"/>
                <a:ea typeface="Arial" charset="0"/>
                <a:cs typeface="Arial" charset="0"/>
                <a:sym typeface="Cabin"/>
              </a:rPr>
              <a:t>try </a:t>
            </a:r>
            <a:r>
              <a:rPr lang="el-GR" sz="3800" u="none" strike="noStrike" cap="none" dirty="0">
                <a:solidFill>
                  <a:schemeClr val="lt1"/>
                </a:solidFill>
                <a:latin typeface="Arial" charset="0"/>
                <a:ea typeface="Arial" charset="0"/>
                <a:cs typeface="Arial" charset="0"/>
                <a:sym typeface="Cabin"/>
              </a:rPr>
              <a:t>και</a:t>
            </a:r>
            <a:r>
              <a:rPr lang="en-US" sz="3800" u="none" strike="noStrike" cap="none" dirty="0">
                <a:solidFill>
                  <a:schemeClr val="lt1"/>
                </a:solidFill>
                <a:latin typeface="Arial" charset="0"/>
                <a:ea typeface="Arial" charset="0"/>
                <a:cs typeface="Arial" charset="0"/>
                <a:sym typeface="Cabin"/>
              </a:rPr>
              <a:t> except </a:t>
            </a:r>
            <a:r>
              <a:rPr lang="el-GR" sz="3800" u="none" strike="noStrike" cap="none" dirty="0">
                <a:solidFill>
                  <a:schemeClr val="lt1"/>
                </a:solidFill>
                <a:latin typeface="Arial" charset="0"/>
                <a:ea typeface="Arial" charset="0"/>
                <a:cs typeface="Arial" charset="0"/>
                <a:sym typeface="Cabin"/>
              </a:rPr>
              <a:t>ώστε </a:t>
            </a:r>
            <a:r>
              <a:rPr lang="en-US" sz="3800" u="none" strike="noStrike" cap="none" dirty="0">
                <a:solidFill>
                  <a:schemeClr val="lt1"/>
                </a:solidFill>
                <a:latin typeface="Arial" charset="0"/>
                <a:ea typeface="Arial" charset="0"/>
                <a:cs typeface="Arial" charset="0"/>
                <a:sym typeface="Cabin"/>
              </a:rPr>
              <a:t> </a:t>
            </a:r>
            <a:r>
              <a:rPr lang="el-GR" sz="3800" u="none" strike="noStrike" cap="none" dirty="0">
                <a:solidFill>
                  <a:schemeClr val="lt1"/>
                </a:solidFill>
                <a:latin typeface="Arial" charset="0"/>
                <a:ea typeface="Arial" charset="0"/>
                <a:cs typeface="Arial" charset="0"/>
                <a:sym typeface="Cabin"/>
              </a:rPr>
              <a:t>το πρόγραμμά σας να χειρίζεται μη αριθμητικές τιμές εισόδου σωστά, εκτυπώνοντας ένα μήνυμα και τερματίζοντας την εκτέλεση</a:t>
            </a:r>
            <a:r>
              <a:rPr lang="en-US" sz="3800" u="none" strike="noStrike" cap="none" dirty="0">
                <a:solidFill>
                  <a:schemeClr val="lt1"/>
                </a:solidFill>
                <a:latin typeface="Arial" charset="0"/>
                <a:ea typeface="Arial" charset="0"/>
                <a:cs typeface="Arial" charset="0"/>
                <a:sym typeface="Cabin"/>
              </a:rPr>
              <a:t>.</a:t>
            </a:r>
          </a:p>
          <a:p>
            <a:pPr marL="0" marR="0" lvl="0" indent="0" algn="l" rtl="0">
              <a:lnSpc>
                <a:spcPct val="100000"/>
              </a:lnSpc>
              <a:spcBef>
                <a:spcPts val="0"/>
              </a:spcBef>
              <a:spcAft>
                <a:spcPts val="0"/>
              </a:spcAft>
              <a:buClr>
                <a:schemeClr val="lt1"/>
              </a:buClr>
              <a:buFont typeface="Cabin"/>
              <a:buNone/>
            </a:pPr>
            <a:endParaRPr sz="3800"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Δώστε Ώρες</a:t>
            </a:r>
            <a:r>
              <a:rPr lang="en-US" sz="3800" u="none" strike="noStrike" cap="none" dirty="0">
                <a:solidFill>
                  <a:schemeClr val="lt1"/>
                </a:solidFill>
                <a:latin typeface="Courier" charset="0"/>
                <a:ea typeface="Courier" charset="0"/>
                <a:cs typeface="Courier" charset="0"/>
                <a:sym typeface="Cabin"/>
              </a:rPr>
              <a:t>: </a:t>
            </a:r>
            <a:r>
              <a:rPr lang="en-US" sz="3800" u="none" strike="noStrike" cap="none" dirty="0">
                <a:solidFill>
                  <a:srgbClr val="FFFF00"/>
                </a:solidFill>
                <a:latin typeface="Courier" charset="0"/>
                <a:ea typeface="Courier" charset="0"/>
                <a:cs typeface="Courier" charset="0"/>
                <a:sym typeface="Cabin"/>
              </a:rPr>
              <a:t>20</a:t>
            </a:r>
            <a:r>
              <a:rPr lang="en-US" sz="3800" u="none" strike="noStrike" cap="none" dirty="0">
                <a:solidFill>
                  <a:schemeClr val="lt1"/>
                </a:solidFill>
                <a:latin typeface="Courier" charset="0"/>
                <a:ea typeface="Courier" charset="0"/>
                <a:cs typeface="Courier" charset="0"/>
                <a:sym typeface="Cabin"/>
              </a:rPr>
              <a:t> </a:t>
            </a: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Δώστε Ποσό/Ώρα</a:t>
            </a:r>
            <a:r>
              <a:rPr lang="en-US" sz="3800" u="none" strike="noStrike" cap="none" dirty="0">
                <a:solidFill>
                  <a:schemeClr val="lt1"/>
                </a:solidFill>
                <a:latin typeface="Courier" charset="0"/>
                <a:ea typeface="Courier" charset="0"/>
                <a:cs typeface="Courier" charset="0"/>
                <a:sym typeface="Cabin"/>
              </a:rPr>
              <a:t>: </a:t>
            </a:r>
            <a:r>
              <a:rPr lang="el-GR" sz="3800" u="none" strike="noStrike" cap="none" dirty="0">
                <a:solidFill>
                  <a:srgbClr val="FFFF00"/>
                </a:solidFill>
                <a:latin typeface="Courier" charset="0"/>
                <a:ea typeface="Courier" charset="0"/>
                <a:cs typeface="Courier" charset="0"/>
                <a:sym typeface="Cabin"/>
              </a:rPr>
              <a:t>εννιά</a:t>
            </a:r>
            <a:r>
              <a:rPr lang="en-US" sz="3800" u="none" strike="noStrike" cap="none" dirty="0">
                <a:solidFill>
                  <a:schemeClr val="lt1"/>
                </a:solidFill>
                <a:latin typeface="Courier" charset="0"/>
                <a:ea typeface="Courier" charset="0"/>
                <a:cs typeface="Courier" charset="0"/>
                <a:sym typeface="Cabin"/>
              </a:rPr>
              <a:t> </a:t>
            </a: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rgbClr val="E06666"/>
                </a:solidFill>
                <a:latin typeface="Courier" charset="0"/>
                <a:ea typeface="Courier" charset="0"/>
                <a:cs typeface="Courier" charset="0"/>
                <a:sym typeface="Cabin"/>
              </a:rPr>
              <a:t>Σφάλμα, παρακαλώ δώστε αριθμητική είσοδο</a:t>
            </a:r>
            <a:endParaRPr lang="en-US" sz="3800" u="none" strike="noStrike" cap="none" dirty="0">
              <a:solidFill>
                <a:srgbClr val="E06666"/>
              </a:solidFill>
              <a:latin typeface="Courier" charset="0"/>
              <a:ea typeface="Courier" charset="0"/>
              <a:cs typeface="Courier" charset="0"/>
              <a:sym typeface="Cabin"/>
            </a:endParaRPr>
          </a:p>
          <a:p>
            <a:pPr marL="0" marR="0" lvl="0" indent="0" algn="ctr" rtl="0">
              <a:lnSpc>
                <a:spcPct val="100000"/>
              </a:lnSpc>
              <a:spcBef>
                <a:spcPts val="0"/>
              </a:spcBef>
              <a:spcAft>
                <a:spcPts val="0"/>
              </a:spcAft>
              <a:buNone/>
            </a:pPr>
            <a:endParaRPr sz="3800" u="none" strike="noStrike" cap="none" dirty="0">
              <a:solidFill>
                <a:schemeClr val="lt1"/>
              </a:solidFill>
              <a:latin typeface="Courier" charset="0"/>
              <a:ea typeface="Courier" charset="0"/>
              <a:cs typeface="Courier"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Δώστε Ώρες</a:t>
            </a:r>
            <a:r>
              <a:rPr lang="en-US" sz="3800" u="none" strike="noStrike" cap="none" dirty="0">
                <a:solidFill>
                  <a:schemeClr val="lt1"/>
                </a:solidFill>
                <a:latin typeface="Courier" charset="0"/>
                <a:ea typeface="Courier" charset="0"/>
                <a:cs typeface="Courier" charset="0"/>
                <a:sym typeface="Cabin"/>
              </a:rPr>
              <a:t>: </a:t>
            </a:r>
            <a:r>
              <a:rPr lang="el-GR" sz="3800" u="none" strike="noStrike" cap="none" dirty="0">
                <a:solidFill>
                  <a:srgbClr val="FFFF00"/>
                </a:solidFill>
                <a:latin typeface="Courier" charset="0"/>
                <a:ea typeface="Courier" charset="0"/>
                <a:cs typeface="Courier" charset="0"/>
                <a:sym typeface="Cabin"/>
              </a:rPr>
              <a:t>σαράντα</a:t>
            </a:r>
            <a:r>
              <a:rPr lang="en-US" sz="3800" u="none" strike="noStrike" cap="none" dirty="0">
                <a:solidFill>
                  <a:schemeClr val="lt1"/>
                </a:solidFill>
                <a:latin typeface="Courier" charset="0"/>
                <a:ea typeface="Courier" charset="0"/>
                <a:cs typeface="Courier" charset="0"/>
                <a:sym typeface="Cabin"/>
              </a:rPr>
              <a:t>  </a:t>
            </a:r>
          </a:p>
          <a:p>
            <a:pPr>
              <a:buClr>
                <a:schemeClr val="lt1"/>
              </a:buClr>
              <a:buSzPct val="25000"/>
            </a:pPr>
            <a:r>
              <a:rPr lang="el-GR" sz="3800" u="none" strike="noStrike" cap="none" dirty="0">
                <a:solidFill>
                  <a:srgbClr val="E06666"/>
                </a:solidFill>
                <a:latin typeface="Courier" charset="0"/>
                <a:ea typeface="Courier" charset="0"/>
                <a:cs typeface="Courier" charset="0"/>
                <a:sym typeface="Cabin"/>
              </a:rPr>
              <a:t>Σφάλμα, παρακαλώ δώστε αριθμητική είσοδο</a:t>
            </a:r>
            <a:endParaRPr lang="en-US" sz="3800" u="none" strike="noStrike" cap="none" dirty="0">
              <a:solidFill>
                <a:srgbClr val="E06666"/>
              </a:solidFill>
              <a:latin typeface="Courier" charset="0"/>
              <a:ea typeface="Courier" charset="0"/>
              <a:cs typeface="Courier" charset="0"/>
              <a:sym typeface="Cabin"/>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prstGeom prst="rect">
            <a:avLst/>
          </a:prstGeom>
        </p:spPr>
        <p:txBody>
          <a:bodyPr lIns="91425" tIns="91425" rIns="91425" bIns="91425" anchor="ctr" anchorCtr="0">
            <a:noAutofit/>
          </a:bodyPr>
          <a:lstStyle/>
          <a:p>
            <a:pPr lvl="0">
              <a:spcBef>
                <a:spcPts val="0"/>
              </a:spcBef>
              <a:buNone/>
            </a:pPr>
            <a:r>
              <a:rPr lang="el-GR" sz="3600" dirty="0">
                <a:solidFill>
                  <a:srgbClr val="FFFF00"/>
                </a:solidFill>
              </a:rPr>
              <a:t>Ευχαριστίες / Συνεισφορές</a:t>
            </a:r>
            <a:endParaRPr lang="en-US" sz="3600" dirty="0">
              <a:solidFill>
                <a:srgbClr val="FFFF00"/>
              </a:solidFill>
            </a:endParaRPr>
          </a:p>
        </p:txBody>
      </p:sp>
      <p:sp>
        <p:nvSpPr>
          <p:cNvPr id="647" name="Shape 647"/>
          <p:cNvSpPr txBox="1"/>
          <p:nvPr/>
        </p:nvSpPr>
        <p:spPr>
          <a:xfrm>
            <a:off x="1206100" y="2198849"/>
            <a:ext cx="6797699" cy="5914020"/>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Αυτές οι διαφάνειες είναι Πνευματική ιδιοκτησία 2010</a:t>
            </a:r>
            <a:r>
              <a:rPr lang="en-US" sz="1800" dirty="0">
                <a:solidFill>
                  <a:srgbClr val="FFFFFF"/>
                </a:solidFill>
              </a:rPr>
              <a:t>-  Charles R. Severance (</a:t>
            </a:r>
            <a:r>
              <a:rPr lang="en-US" sz="1800" u="sng" dirty="0">
                <a:solidFill>
                  <a:srgbClr val="FFFF00"/>
                </a:solidFill>
                <a:hlinkClick r:id="rId3"/>
              </a:rPr>
              <a:t>www.dr-chuck.com</a:t>
            </a:r>
            <a:r>
              <a:rPr lang="en-US" sz="1800" dirty="0">
                <a:solidFill>
                  <a:srgbClr val="FFFFFF"/>
                </a:solidFill>
              </a:rPr>
              <a:t>) </a:t>
            </a:r>
            <a:r>
              <a:rPr lang="el-GR" sz="1800" dirty="0">
                <a:solidFill>
                  <a:srgbClr val="FFFFFF"/>
                </a:solidFill>
              </a:rPr>
              <a:t>του</a:t>
            </a:r>
            <a:r>
              <a:rPr lang="en-US" sz="1800" dirty="0">
                <a:solidFill>
                  <a:srgbClr val="FFFFFF"/>
                </a:solidFill>
              </a:rPr>
              <a:t> University of Michigan School of Information </a:t>
            </a:r>
            <a:r>
              <a:rPr lang="el-GR" sz="1800" dirty="0">
                <a:solidFill>
                  <a:srgbClr val="FFFFFF"/>
                </a:solidFill>
              </a:rPr>
              <a:t>και είναι διαθέσιμες υπό την άδεια</a:t>
            </a:r>
            <a:r>
              <a:rPr lang="en-US" sz="1800" dirty="0">
                <a:solidFill>
                  <a:srgbClr val="FFFFFF"/>
                </a:solidFill>
              </a:rPr>
              <a:t> Creative Commons Attribution 4.0. </a:t>
            </a:r>
            <a:r>
              <a:rPr lang="el-GR" sz="1800" dirty="0">
                <a:solidFill>
                  <a:srgbClr val="FFFFFF"/>
                </a:solidFill>
              </a:rPr>
              <a:t>Παρακαλώ να διατηρήσετε αυτήν την τελευταία διαφάνεια σε όλα τα αντίγραφα του εγγράφου για να συμμορφωθείτε με τις απαιτήσεις απόδοσης της άδειας. Εάν κάνετε κάποια αλλαγή, μη διστάσετε να προσθέσετε το όνομα και τον οργανισμό σας στη λίστα των συντελεστών αυτής της σελίδας καθώς αναδημοσιεύετε το υλικό</a:t>
            </a:r>
            <a:r>
              <a:rPr lang="en-US" sz="1800" dirty="0">
                <a:solidFill>
                  <a:srgbClr val="FFFFFF"/>
                </a:solidFill>
              </a:rPr>
              <a:t>.</a:t>
            </a:r>
          </a:p>
          <a:p>
            <a:pPr lvl="0" rtl="0">
              <a:spcBef>
                <a:spcPts val="0"/>
              </a:spcBef>
              <a:buNone/>
            </a:pPr>
            <a:endParaRPr sz="1800" dirty="0">
              <a:solidFill>
                <a:srgbClr val="FFFFFF"/>
              </a:solidFill>
            </a:endParaRPr>
          </a:p>
          <a:p>
            <a:pPr lvl="0" rtl="0">
              <a:spcBef>
                <a:spcPts val="0"/>
              </a:spcBef>
              <a:buNone/>
            </a:pPr>
            <a:r>
              <a:rPr lang="el-GR" sz="1800" dirty="0">
                <a:solidFill>
                  <a:srgbClr val="FFFFFF"/>
                </a:solidFill>
              </a:rPr>
              <a:t>Αρχική ανάπτυξη </a:t>
            </a:r>
            <a:r>
              <a:rPr lang="en-US" sz="1800" dirty="0">
                <a:solidFill>
                  <a:srgbClr val="FFFFFF"/>
                </a:solidFill>
              </a:rPr>
              <a:t>: Charles Severance, University of Michigan School of Information</a:t>
            </a:r>
            <a:endParaRPr lang="el-GR" sz="1800" dirty="0">
              <a:solidFill>
                <a:srgbClr val="FFFFFF"/>
              </a:solidFill>
            </a:endParaRPr>
          </a:p>
          <a:p>
            <a:pPr lvl="0" rtl="0">
              <a:spcBef>
                <a:spcPts val="0"/>
              </a:spcBef>
              <a:buNone/>
            </a:pPr>
            <a:endParaRPr lang="el-GR" sz="1800" dirty="0">
              <a:solidFill>
                <a:srgbClr val="FFFFFF"/>
              </a:solidFill>
            </a:endParaRPr>
          </a:p>
          <a:p>
            <a:pPr lvl="0" rtl="0">
              <a:spcBef>
                <a:spcPts val="0"/>
              </a:spcBef>
              <a:buNone/>
            </a:pPr>
            <a:r>
              <a:rPr lang="el-GR" sz="1800" dirty="0">
                <a:solidFill>
                  <a:srgbClr val="FFFFFF"/>
                </a:solidFill>
              </a:rPr>
              <a:t>Απόδοση στα Ελληνικά: </a:t>
            </a:r>
            <a:r>
              <a:rPr lang="el-GR" sz="1800" dirty="0" err="1">
                <a:solidFill>
                  <a:srgbClr val="FFFFFF"/>
                </a:solidFill>
              </a:rPr>
              <a:t>Κιουρτίδου</a:t>
            </a:r>
            <a:r>
              <a:rPr lang="el-GR" sz="1800" dirty="0">
                <a:solidFill>
                  <a:srgbClr val="FFFFFF"/>
                </a:solidFill>
              </a:rPr>
              <a:t> Δ. Κωνσταντία</a:t>
            </a:r>
            <a:endParaRPr lang="en-US" sz="1800" dirty="0">
              <a:solidFill>
                <a:srgbClr val="FFFFFF"/>
              </a:solidFill>
            </a:endParaRPr>
          </a:p>
          <a:p>
            <a:pPr lvl="0" rtl="0">
              <a:spcBef>
                <a:spcPts val="0"/>
              </a:spcBef>
              <a:buNone/>
            </a:pPr>
            <a:endParaRPr sz="1800" dirty="0">
              <a:solidFill>
                <a:srgbClr val="FFFFFF"/>
              </a:solidFill>
            </a:endParaRPr>
          </a:p>
          <a:p>
            <a:pPr marL="261938" lvl="0" indent="-261938" rtl="0">
              <a:spcBef>
                <a:spcPts val="0"/>
              </a:spcBef>
              <a:buClr>
                <a:schemeClr val="dk2"/>
              </a:buClr>
              <a:buSzPct val="61111"/>
              <a:buFont typeface="Arial"/>
              <a:buNone/>
            </a:pPr>
            <a:r>
              <a:rPr lang="en-US" sz="1800" dirty="0">
                <a:solidFill>
                  <a:schemeClr val="lt1"/>
                </a:solidFill>
              </a:rPr>
              <a:t>… </a:t>
            </a:r>
            <a:r>
              <a:rPr lang="el-GR" sz="1800" dirty="0">
                <a:solidFill>
                  <a:schemeClr val="lt1"/>
                </a:solidFill>
              </a:rPr>
              <a:t>Εισαγάγετε νέους Μεταφραστές και άτομα που έχουν συνεισφέρει εδώ</a:t>
            </a:r>
            <a:endParaRPr lang="en-US" sz="1800" dirty="0">
              <a:solidFill>
                <a:schemeClr val="lt1"/>
              </a:solidFill>
            </a:endParaRPr>
          </a:p>
          <a:p>
            <a:pPr lvl="0">
              <a:spcBef>
                <a:spcPts val="0"/>
              </a:spcBef>
              <a:buNone/>
            </a:pPr>
            <a:endParaRPr sz="1800" dirty="0">
              <a:solidFill>
                <a:srgbClr val="FFFFFF"/>
              </a:solidFill>
            </a:endParaRPr>
          </a:p>
        </p:txBody>
      </p:sp>
      <p:pic>
        <p:nvPicPr>
          <p:cNvPr id="649" name="Shape 649"/>
          <p:cNvPicPr preferRelativeResize="0"/>
          <p:nvPr/>
        </p:nvPicPr>
        <p:blipFill rotWithShape="1">
          <a:blip r:embed="rId4">
            <a:alphaModFix/>
          </a:blip>
          <a:srcRect/>
          <a:stretch/>
        </p:blipFill>
        <p:spPr>
          <a:xfrm>
            <a:off x="13897687" y="1129973"/>
            <a:ext cx="1968599" cy="668400"/>
          </a:xfrm>
          <a:prstGeom prst="rect">
            <a:avLst/>
          </a:prstGeom>
          <a:noFill/>
          <a:ln>
            <a:noFill/>
          </a:ln>
        </p:spPr>
      </p:pic>
      <p:sp>
        <p:nvSpPr>
          <p:cNvPr id="650" name="Shape 650"/>
          <p:cNvSpPr txBox="1"/>
          <p:nvPr/>
        </p:nvSpPr>
        <p:spPr>
          <a:xfrm>
            <a:off x="8704400" y="2329324"/>
            <a:ext cx="6797699" cy="5783546"/>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Συνέχεια</a:t>
            </a:r>
            <a:r>
              <a:rPr lang="is-IS" sz="1800" dirty="0">
                <a:solidFill>
                  <a:srgbClr val="FFFFFF"/>
                </a:solidFill>
              </a:rPr>
              <a:t>…</a:t>
            </a:r>
            <a:endParaRPr lang="en-US" sz="1800" dirty="0">
              <a:solidFill>
                <a:srgbClr val="FFFFFF"/>
              </a:solidFill>
            </a:endParaRPr>
          </a:p>
        </p:txBody>
      </p:sp>
      <p:pic>
        <p:nvPicPr>
          <p:cNvPr id="6" name="Shape 536">
            <a:extLst>
              <a:ext uri="{FF2B5EF4-FFF2-40B4-BE49-F238E27FC236}">
                <a16:creationId xmlns:a16="http://schemas.microsoft.com/office/drawing/2014/main" id="{BE10AF01-D437-453D-BE38-BD03821DC145}"/>
              </a:ext>
            </a:extLst>
          </p:cNvPr>
          <p:cNvPicPr preferRelativeResize="0"/>
          <p:nvPr/>
        </p:nvPicPr>
        <p:blipFill rotWithShape="1">
          <a:blip r:embed="rId5">
            <a:alphaModFix/>
          </a:blip>
          <a:srcRect/>
          <a:stretch/>
        </p:blipFill>
        <p:spPr>
          <a:xfrm>
            <a:off x="643300" y="789709"/>
            <a:ext cx="1024800" cy="1024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Shape 29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Συγκριτικοί Τελεστές</a:t>
            </a:r>
            <a:endParaRPr lang="en-US" sz="7600" u="none" strike="noStrike" cap="none" dirty="0">
              <a:solidFill>
                <a:srgbClr val="FFD966"/>
              </a:solidFill>
              <a:latin typeface="Arial" charset="0"/>
              <a:ea typeface="Arial" charset="0"/>
              <a:cs typeface="Arial" charset="0"/>
              <a:sym typeface="Cabin"/>
            </a:endParaRPr>
          </a:p>
        </p:txBody>
      </p:sp>
      <p:sp>
        <p:nvSpPr>
          <p:cNvPr id="291" name="Shape 291"/>
          <p:cNvSpPr txBox="1"/>
          <p:nvPr/>
        </p:nvSpPr>
        <p:spPr>
          <a:xfrm>
            <a:off x="1155700" y="2608285"/>
            <a:ext cx="8797769" cy="547140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x = 5</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if x == 5 : </a:t>
            </a:r>
          </a:p>
          <a:p>
            <a:pPr lvl="0">
              <a:buClr>
                <a:srgbClr val="00FF00"/>
              </a:buClr>
              <a:buSzPct val="25000"/>
            </a:pPr>
            <a:r>
              <a:rPr lang="en-US" sz="3000" i="0" u="none" strike="noStrike" cap="none" dirty="0">
                <a:solidFill>
                  <a:srgbClr val="00FF00"/>
                </a:solidFill>
                <a:latin typeface="Courier"/>
                <a:ea typeface="Courier"/>
                <a:cs typeface="Courier"/>
                <a:sym typeface="Courier New"/>
              </a:rPr>
              <a:t>    print(</a:t>
            </a:r>
            <a:r>
              <a:rPr lang="en-US" sz="3000" dirty="0">
                <a:solidFill>
                  <a:srgbClr val="00FF00"/>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Ισούται με</a:t>
            </a:r>
            <a:r>
              <a:rPr lang="en-US" sz="3000" i="0" u="none" strike="noStrike" cap="none" dirty="0">
                <a:solidFill>
                  <a:srgbClr val="00FF00"/>
                </a:solidFill>
                <a:latin typeface="Courier"/>
                <a:ea typeface="Courier"/>
                <a:cs typeface="Courier"/>
                <a:sym typeface="Courier New"/>
              </a:rPr>
              <a:t> 5</a:t>
            </a:r>
            <a:r>
              <a:rPr lang="en-US" sz="3000" dirty="0">
                <a:solidFill>
                  <a:srgbClr val="00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if x &gt; 4 : </a:t>
            </a:r>
          </a:p>
          <a:p>
            <a:pPr lvl="0">
              <a:buClr>
                <a:srgbClr val="FF00FF"/>
              </a:buClr>
              <a:buSzPct val="25000"/>
            </a:pPr>
            <a:r>
              <a:rPr lang="en-US" sz="3000" i="0" u="none" strike="noStrike" cap="none" dirty="0">
                <a:solidFill>
                  <a:srgbClr val="FF00FF"/>
                </a:solidFill>
                <a:latin typeface="Courier"/>
                <a:ea typeface="Courier"/>
                <a:cs typeface="Courier"/>
                <a:sym typeface="Courier New"/>
              </a:rPr>
              <a:t>   print(</a:t>
            </a:r>
            <a:r>
              <a:rPr lang="en-US" sz="3000" dirty="0">
                <a:solidFill>
                  <a:srgbClr val="FF00FF"/>
                </a:solidFill>
                <a:latin typeface="Courier"/>
                <a:ea typeface="Courier"/>
                <a:cs typeface="Courier"/>
                <a:sym typeface="Courier New"/>
              </a:rPr>
              <a:t>'</a:t>
            </a:r>
            <a:r>
              <a:rPr lang="el-GR" sz="3000" i="0" u="none" strike="noStrike" cap="none" dirty="0">
                <a:solidFill>
                  <a:srgbClr val="FF00FF"/>
                </a:solidFill>
                <a:latin typeface="Courier"/>
                <a:ea typeface="Courier"/>
                <a:cs typeface="Courier"/>
                <a:sym typeface="Courier New"/>
              </a:rPr>
              <a:t>Μεγαλύτερο από </a:t>
            </a:r>
            <a:r>
              <a:rPr lang="en-US" sz="3000" i="0" u="none" strike="noStrike" cap="none" dirty="0">
                <a:solidFill>
                  <a:srgbClr val="FF00FF"/>
                </a:solidFill>
                <a:latin typeface="Courier"/>
                <a:ea typeface="Courier"/>
                <a:cs typeface="Courier"/>
                <a:sym typeface="Courier New"/>
              </a:rPr>
              <a:t>4</a:t>
            </a:r>
            <a:r>
              <a:rPr lang="en-US" sz="3000" dirty="0">
                <a:solidFill>
                  <a:srgbClr val="FF00FF"/>
                </a:solidFill>
                <a:latin typeface="Courier"/>
                <a:ea typeface="Courier"/>
                <a:cs typeface="Courier"/>
                <a:sym typeface="Courier New"/>
              </a:rPr>
              <a:t>')</a:t>
            </a: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9900"/>
                </a:solidFill>
                <a:latin typeface="Courier"/>
                <a:ea typeface="Courier"/>
                <a:cs typeface="Courier"/>
                <a:sym typeface="Courier New"/>
              </a:rPr>
              <a:t>if  x &gt;= 5 :</a:t>
            </a:r>
          </a:p>
          <a:p>
            <a:pPr lvl="0">
              <a:buClr>
                <a:srgbClr val="FF7F00"/>
              </a:buClr>
              <a:buSzPct val="25000"/>
            </a:pPr>
            <a:r>
              <a:rPr lang="en-US" sz="3000" i="0" u="none" strike="noStrike" cap="none" dirty="0">
                <a:solidFill>
                  <a:srgbClr val="FF9900"/>
                </a:solidFill>
                <a:latin typeface="Courier"/>
                <a:ea typeface="Courier"/>
                <a:cs typeface="Courier"/>
                <a:sym typeface="Courier New"/>
              </a:rPr>
              <a:t>    print(</a:t>
            </a:r>
            <a:r>
              <a:rPr lang="en-US" sz="3000" dirty="0">
                <a:solidFill>
                  <a:srgbClr val="FF9900"/>
                </a:solidFill>
                <a:latin typeface="Courier"/>
                <a:ea typeface="Courier"/>
                <a:cs typeface="Courier"/>
                <a:sym typeface="Courier New"/>
              </a:rPr>
              <a:t>'</a:t>
            </a:r>
            <a:r>
              <a:rPr lang="el-GR" sz="3000" i="0" u="none" strike="noStrike" cap="none" dirty="0">
                <a:solidFill>
                  <a:srgbClr val="FF9900"/>
                </a:solidFill>
                <a:latin typeface="Courier"/>
                <a:ea typeface="Courier"/>
                <a:cs typeface="Courier"/>
                <a:sym typeface="Courier New"/>
              </a:rPr>
              <a:t>Μεγαλύτερο ή ίσο από </a:t>
            </a:r>
            <a:r>
              <a:rPr lang="en-US" sz="3000" i="0" u="none" strike="noStrike" cap="none" dirty="0">
                <a:solidFill>
                  <a:srgbClr val="FF9900"/>
                </a:solidFill>
                <a:latin typeface="Courier"/>
                <a:ea typeface="Courier"/>
                <a:cs typeface="Courier"/>
                <a:sym typeface="Courier New"/>
              </a:rPr>
              <a:t>5</a:t>
            </a:r>
            <a:r>
              <a:rPr lang="en-US" sz="3000" dirty="0">
                <a:solidFill>
                  <a:srgbClr val="FF9900"/>
                </a:solidFill>
                <a:latin typeface="Courier"/>
                <a:ea typeface="Courier"/>
                <a:cs typeface="Courier"/>
                <a:sym typeface="Courier New"/>
              </a:rPr>
              <a:t>')</a:t>
            </a:r>
            <a:endParaRPr lang="en-US" sz="3000" i="0" u="none" strike="noStrike" cap="none" dirty="0">
              <a:solidFill>
                <a:srgbClr val="FF9900"/>
              </a:solidFill>
              <a:latin typeface="Courier"/>
              <a:ea typeface="Courier"/>
              <a:cs typeface="Courier"/>
              <a:sym typeface="Courier New"/>
            </a:endParaRPr>
          </a:p>
          <a:p>
            <a:pPr lvl="0">
              <a:buClr>
                <a:srgbClr val="FF0000"/>
              </a:buClr>
              <a:buSzPct val="25000"/>
            </a:pPr>
            <a:r>
              <a:rPr lang="en-US" sz="3000" i="0" u="none" strike="noStrike" cap="none" dirty="0">
                <a:solidFill>
                  <a:srgbClr val="D9D9D9"/>
                </a:solidFill>
                <a:latin typeface="Courier"/>
                <a:ea typeface="Courier"/>
                <a:cs typeface="Courier"/>
                <a:sym typeface="Courier New"/>
              </a:rPr>
              <a:t>if x &lt; 6 : print(</a:t>
            </a:r>
            <a:r>
              <a:rPr lang="en-US" sz="3000" dirty="0">
                <a:solidFill>
                  <a:srgbClr val="D9D9D9"/>
                </a:solidFill>
                <a:latin typeface="Courier"/>
                <a:ea typeface="Courier"/>
                <a:cs typeface="Courier"/>
                <a:sym typeface="Courier New"/>
              </a:rPr>
              <a:t>'</a:t>
            </a:r>
            <a:r>
              <a:rPr lang="el-GR" sz="3000" i="0" u="none" strike="noStrike" cap="none" dirty="0">
                <a:solidFill>
                  <a:srgbClr val="D9D9D9"/>
                </a:solidFill>
                <a:latin typeface="Courier"/>
                <a:ea typeface="Courier"/>
                <a:cs typeface="Courier"/>
                <a:sym typeface="Courier New"/>
              </a:rPr>
              <a:t>Μικρότερο από</a:t>
            </a:r>
            <a:r>
              <a:rPr lang="en-US" sz="3000" i="0" u="none" strike="noStrike" cap="none" dirty="0">
                <a:solidFill>
                  <a:srgbClr val="D9D9D9"/>
                </a:solidFill>
                <a:latin typeface="Courier"/>
                <a:ea typeface="Courier"/>
                <a:cs typeface="Courier"/>
                <a:sym typeface="Courier New"/>
              </a:rPr>
              <a:t> 6</a:t>
            </a:r>
            <a:r>
              <a:rPr lang="en-US" sz="3000" dirty="0">
                <a:solidFill>
                  <a:srgbClr val="D9D9D9"/>
                </a:solidFill>
                <a:latin typeface="Courier"/>
                <a:ea typeface="Courier"/>
                <a:cs typeface="Courier"/>
                <a:sym typeface="Courier New"/>
              </a:rPr>
              <a:t>') </a:t>
            </a:r>
            <a:endParaRPr lang="en-US" sz="3000" i="0" u="none" strike="noStrike" cap="none" dirty="0">
              <a:solidFill>
                <a:srgbClr val="D9D9D9"/>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if x &lt;= 5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Μικρότερο ή ίσο από</a:t>
            </a:r>
            <a:r>
              <a:rPr lang="en-US" sz="3000" i="0" u="none" strike="noStrike" cap="none" dirty="0">
                <a:solidFill>
                  <a:srgbClr val="FFFF00"/>
                </a:solidFill>
                <a:latin typeface="Courier"/>
                <a:ea typeface="Courier"/>
                <a:cs typeface="Courier"/>
                <a:sym typeface="Courier New"/>
              </a:rPr>
              <a:t> 5</a:t>
            </a:r>
            <a:r>
              <a:rPr lang="en-US" sz="3000"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00FFFF"/>
              </a:buClr>
              <a:buSzPct val="25000"/>
              <a:buFont typeface="Cabin"/>
              <a:buNone/>
            </a:pPr>
            <a:r>
              <a:rPr lang="en-US" sz="3000" i="0" u="none" strike="noStrike" cap="none" dirty="0">
                <a:solidFill>
                  <a:srgbClr val="00FFFF"/>
                </a:solidFill>
                <a:latin typeface="Courier"/>
                <a:ea typeface="Courier"/>
                <a:cs typeface="Courier"/>
                <a:sym typeface="Courier New"/>
              </a:rPr>
              <a:t>if x != 6 :</a:t>
            </a:r>
          </a:p>
          <a:p>
            <a:pPr lvl="0">
              <a:buClr>
                <a:srgbClr val="00FFFF"/>
              </a:buClr>
              <a:buSzPct val="25000"/>
            </a:pPr>
            <a:r>
              <a:rPr lang="en-US" sz="3000" i="0" u="none" strike="noStrike" cap="none" dirty="0">
                <a:solidFill>
                  <a:srgbClr val="00FFFF"/>
                </a:solidFill>
                <a:latin typeface="Courier"/>
                <a:ea typeface="Courier"/>
                <a:cs typeface="Courier"/>
                <a:sym typeface="Courier New"/>
              </a:rPr>
              <a:t>    print(</a:t>
            </a:r>
            <a:r>
              <a:rPr lang="en-US" sz="3000" dirty="0">
                <a:solidFill>
                  <a:srgbClr val="00FFFF"/>
                </a:solidFill>
                <a:latin typeface="Courier"/>
                <a:ea typeface="Courier"/>
                <a:cs typeface="Courier"/>
                <a:sym typeface="Courier New"/>
              </a:rPr>
              <a:t>'</a:t>
            </a:r>
            <a:r>
              <a:rPr lang="el-GR" sz="3000" i="0" u="none" strike="noStrike" cap="none" dirty="0">
                <a:solidFill>
                  <a:srgbClr val="00FFFF"/>
                </a:solidFill>
                <a:latin typeface="Courier"/>
                <a:ea typeface="Courier"/>
                <a:cs typeface="Courier"/>
                <a:sym typeface="Courier New"/>
              </a:rPr>
              <a:t>Διάφορο του </a:t>
            </a:r>
            <a:r>
              <a:rPr lang="en-US" sz="3000" i="0" u="none" strike="noStrike" cap="none" dirty="0">
                <a:solidFill>
                  <a:srgbClr val="00FFFF"/>
                </a:solidFill>
                <a:latin typeface="Courier"/>
                <a:ea typeface="Courier"/>
                <a:cs typeface="Courier"/>
                <a:sym typeface="Courier New"/>
              </a:rPr>
              <a:t>6</a:t>
            </a:r>
            <a:r>
              <a:rPr lang="en-US" sz="3000" dirty="0">
                <a:solidFill>
                  <a:srgbClr val="00FFFF"/>
                </a:solidFill>
                <a:latin typeface="Courier"/>
                <a:ea typeface="Courier"/>
                <a:cs typeface="Courier"/>
                <a:sym typeface="Courier New"/>
              </a:rPr>
              <a:t>')</a:t>
            </a:r>
            <a:endParaRPr lang="en-US" sz="3000" i="0" u="none" strike="noStrike" cap="none" dirty="0">
              <a:solidFill>
                <a:srgbClr val="00FFFF"/>
              </a:solidFill>
              <a:latin typeface="Courier"/>
              <a:ea typeface="Courier"/>
              <a:cs typeface="Courier"/>
              <a:sym typeface="Courier New"/>
            </a:endParaRPr>
          </a:p>
        </p:txBody>
      </p:sp>
      <p:sp>
        <p:nvSpPr>
          <p:cNvPr id="292" name="Shape 292"/>
          <p:cNvSpPr txBox="1"/>
          <p:nvPr/>
        </p:nvSpPr>
        <p:spPr>
          <a:xfrm>
            <a:off x="10513900" y="2985796"/>
            <a:ext cx="5240762" cy="5202861"/>
          </a:xfrm>
          <a:prstGeom prst="rect">
            <a:avLst/>
          </a:prstGeom>
          <a:noFill/>
          <a:ln>
            <a:noFill/>
          </a:ln>
        </p:spPr>
        <p:txBody>
          <a:bodyPr lIns="0" tIns="0" rIns="0" bIns="0" anchor="ctr" anchorCtr="0">
            <a:noAutofit/>
          </a:bodyPr>
          <a:lstStyle/>
          <a:p>
            <a:pPr marL="0" marR="0" lvl="0" indent="0" algn="l" rtl="0">
              <a:lnSpc>
                <a:spcPct val="150000"/>
              </a:lnSpc>
              <a:spcBef>
                <a:spcPts val="0"/>
              </a:spcBef>
              <a:spcAft>
                <a:spcPts val="0"/>
              </a:spcAft>
              <a:buClr>
                <a:srgbClr val="00FF00"/>
              </a:buClr>
              <a:buSzPct val="25000"/>
              <a:buFont typeface="Cabin"/>
              <a:buNone/>
            </a:pPr>
            <a:r>
              <a:rPr lang="el-GR" sz="3600" u="none" strike="noStrike" cap="none" dirty="0">
                <a:solidFill>
                  <a:srgbClr val="00FF00"/>
                </a:solidFill>
                <a:latin typeface="Arial" charset="0"/>
                <a:ea typeface="Arial" charset="0"/>
                <a:cs typeface="Arial" charset="0"/>
                <a:sym typeface="Cabin"/>
              </a:rPr>
              <a:t>Ισούται με </a:t>
            </a:r>
            <a:r>
              <a:rPr lang="en-US" sz="3600" u="none" strike="noStrike" cap="none" dirty="0">
                <a:solidFill>
                  <a:srgbClr val="00FF00"/>
                </a:solidFill>
                <a:latin typeface="Arial" charset="0"/>
                <a:ea typeface="Arial" charset="0"/>
                <a:cs typeface="Arial" charset="0"/>
                <a:sym typeface="Cabin"/>
              </a:rPr>
              <a:t> 5</a:t>
            </a:r>
          </a:p>
          <a:p>
            <a:pPr marL="0" marR="0" lvl="0" indent="0" algn="l" rtl="0">
              <a:lnSpc>
                <a:spcPct val="150000"/>
              </a:lnSpc>
              <a:spcBef>
                <a:spcPts val="0"/>
              </a:spcBef>
              <a:spcAft>
                <a:spcPts val="0"/>
              </a:spcAft>
              <a:buClr>
                <a:srgbClr val="FF00FF"/>
              </a:buClr>
              <a:buSzPct val="25000"/>
              <a:buFont typeface="Cabin"/>
              <a:buNone/>
            </a:pPr>
            <a:r>
              <a:rPr lang="el-GR" sz="3600" u="none" strike="noStrike" cap="none" dirty="0">
                <a:solidFill>
                  <a:srgbClr val="FF00FF"/>
                </a:solidFill>
                <a:latin typeface="Arial" charset="0"/>
                <a:ea typeface="Arial" charset="0"/>
                <a:cs typeface="Arial" charset="0"/>
                <a:sym typeface="Cabin"/>
              </a:rPr>
              <a:t>Μεγαλύτερο από </a:t>
            </a:r>
            <a:r>
              <a:rPr lang="en-US" sz="3600" u="none" strike="noStrike" cap="none" dirty="0">
                <a:solidFill>
                  <a:srgbClr val="FF00FF"/>
                </a:solidFill>
                <a:latin typeface="Arial" charset="0"/>
                <a:ea typeface="Arial" charset="0"/>
                <a:cs typeface="Arial" charset="0"/>
                <a:sym typeface="Cabin"/>
              </a:rPr>
              <a:t>4</a:t>
            </a:r>
          </a:p>
          <a:p>
            <a:pPr marL="0" marR="0" lvl="0" indent="0" algn="l" rtl="0">
              <a:lnSpc>
                <a:spcPct val="150000"/>
              </a:lnSpc>
              <a:spcBef>
                <a:spcPts val="0"/>
              </a:spcBef>
              <a:spcAft>
                <a:spcPts val="0"/>
              </a:spcAft>
              <a:buClr>
                <a:srgbClr val="FF7F00"/>
              </a:buClr>
              <a:buSzPct val="25000"/>
              <a:buFont typeface="Cabin"/>
              <a:buNone/>
            </a:pPr>
            <a:r>
              <a:rPr lang="el-GR" sz="3600" u="none" strike="noStrike" cap="none" dirty="0">
                <a:solidFill>
                  <a:srgbClr val="FF9900"/>
                </a:solidFill>
                <a:latin typeface="Arial" charset="0"/>
                <a:ea typeface="Arial" charset="0"/>
                <a:cs typeface="Arial" charset="0"/>
                <a:sym typeface="Cabin"/>
              </a:rPr>
              <a:t>Μεγαλύτερο ή ίσο από </a:t>
            </a:r>
            <a:r>
              <a:rPr lang="en-US" sz="3600" u="none" strike="noStrike" cap="none" dirty="0">
                <a:solidFill>
                  <a:srgbClr val="FF9900"/>
                </a:solidFill>
                <a:latin typeface="Arial" charset="0"/>
                <a:ea typeface="Arial" charset="0"/>
                <a:cs typeface="Arial" charset="0"/>
                <a:sym typeface="Cabin"/>
              </a:rPr>
              <a:t>5</a:t>
            </a:r>
          </a:p>
          <a:p>
            <a:pPr marL="0" marR="0" lvl="0" indent="0" algn="l" rtl="0">
              <a:lnSpc>
                <a:spcPct val="150000"/>
              </a:lnSpc>
              <a:spcBef>
                <a:spcPts val="0"/>
              </a:spcBef>
              <a:spcAft>
                <a:spcPts val="0"/>
              </a:spcAft>
              <a:buClr>
                <a:srgbClr val="FF0000"/>
              </a:buClr>
              <a:buSzPct val="25000"/>
              <a:buFont typeface="Cabin"/>
              <a:buNone/>
            </a:pPr>
            <a:r>
              <a:rPr lang="el-GR" sz="3600" u="none" strike="noStrike" cap="none" dirty="0">
                <a:solidFill>
                  <a:srgbClr val="CCCCCC"/>
                </a:solidFill>
                <a:latin typeface="Arial" charset="0"/>
                <a:ea typeface="Arial" charset="0"/>
                <a:cs typeface="Arial" charset="0"/>
                <a:sym typeface="Cabin"/>
              </a:rPr>
              <a:t>Μικρότερο από </a:t>
            </a:r>
            <a:r>
              <a:rPr lang="en-US" sz="3600" u="none" strike="noStrike" cap="none" dirty="0">
                <a:solidFill>
                  <a:srgbClr val="CCCCCC"/>
                </a:solidFill>
                <a:latin typeface="Arial" charset="0"/>
                <a:ea typeface="Arial" charset="0"/>
                <a:cs typeface="Arial" charset="0"/>
                <a:sym typeface="Cabin"/>
              </a:rPr>
              <a:t>6</a:t>
            </a:r>
          </a:p>
          <a:p>
            <a:pPr marL="0" marR="0" lvl="0" indent="0" algn="l" rtl="0">
              <a:lnSpc>
                <a:spcPct val="150000"/>
              </a:lnSpc>
              <a:spcBef>
                <a:spcPts val="0"/>
              </a:spcBef>
              <a:spcAft>
                <a:spcPts val="0"/>
              </a:spcAft>
              <a:buClr>
                <a:srgbClr val="FFFF00"/>
              </a:buClr>
              <a:buSzPct val="25000"/>
              <a:buFont typeface="Cabin"/>
              <a:buNone/>
            </a:pPr>
            <a:r>
              <a:rPr lang="el-GR" sz="3600" u="none" strike="noStrike" cap="none" dirty="0">
                <a:solidFill>
                  <a:srgbClr val="FFFF00"/>
                </a:solidFill>
                <a:latin typeface="Arial" charset="0"/>
                <a:ea typeface="Arial" charset="0"/>
                <a:cs typeface="Arial" charset="0"/>
                <a:sym typeface="Cabin"/>
              </a:rPr>
              <a:t>Μικρότερο ή ίσο από </a:t>
            </a:r>
            <a:r>
              <a:rPr lang="en-US" sz="3600" u="none" strike="noStrike" cap="none" dirty="0">
                <a:solidFill>
                  <a:srgbClr val="FFFF00"/>
                </a:solidFill>
                <a:latin typeface="Arial" charset="0"/>
                <a:ea typeface="Arial" charset="0"/>
                <a:cs typeface="Arial" charset="0"/>
                <a:sym typeface="Cabin"/>
              </a:rPr>
              <a:t>5</a:t>
            </a:r>
          </a:p>
          <a:p>
            <a:pPr marL="0" marR="0" lvl="0" indent="0" algn="l" rtl="0">
              <a:lnSpc>
                <a:spcPct val="150000"/>
              </a:lnSpc>
              <a:spcBef>
                <a:spcPts val="0"/>
              </a:spcBef>
              <a:spcAft>
                <a:spcPts val="0"/>
              </a:spcAft>
              <a:buClr>
                <a:srgbClr val="00FFFF"/>
              </a:buClr>
              <a:buSzPct val="25000"/>
              <a:buFont typeface="Cabin"/>
              <a:buNone/>
            </a:pPr>
            <a:r>
              <a:rPr lang="el-GR" sz="3600" u="none" strike="noStrike" cap="none" dirty="0">
                <a:solidFill>
                  <a:srgbClr val="00FFFF"/>
                </a:solidFill>
                <a:latin typeface="Arial" charset="0"/>
                <a:ea typeface="Arial" charset="0"/>
                <a:cs typeface="Arial" charset="0"/>
                <a:sym typeface="Cabin"/>
              </a:rPr>
              <a:t>Διάφορο του </a:t>
            </a:r>
            <a:r>
              <a:rPr lang="en-US" sz="3600" u="none" strike="noStrike" cap="none" dirty="0">
                <a:solidFill>
                  <a:srgbClr val="00FFFF"/>
                </a:solidFill>
                <a:latin typeface="Arial" charset="0"/>
                <a:ea typeface="Arial" charset="0"/>
                <a:cs typeface="Arial" charset="0"/>
                <a:sym typeface="Cabin"/>
              </a:rPr>
              <a:t>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Shape 298"/>
          <p:cNvSpPr txBox="1">
            <a:spLocks noGrp="1"/>
          </p:cNvSpPr>
          <p:nvPr>
            <p:ph type="title"/>
          </p:nvPr>
        </p:nvSpPr>
        <p:spPr>
          <a:xfrm>
            <a:off x="2028825" y="564876"/>
            <a:ext cx="9515632" cy="10705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6600" u="none" strike="noStrike" cap="none" dirty="0" err="1">
                <a:solidFill>
                  <a:srgbClr val="FFD966"/>
                </a:solidFill>
                <a:latin typeface="Arial" charset="0"/>
                <a:ea typeface="Arial" charset="0"/>
                <a:cs typeface="Arial" charset="0"/>
                <a:sym typeface="Cabin"/>
              </a:rPr>
              <a:t>Μονόδρομες</a:t>
            </a:r>
            <a:r>
              <a:rPr lang="el-GR" sz="6600" u="none" strike="noStrike" cap="none" dirty="0">
                <a:solidFill>
                  <a:srgbClr val="FFD966"/>
                </a:solidFill>
                <a:latin typeface="Arial" charset="0"/>
                <a:ea typeface="Arial" charset="0"/>
                <a:cs typeface="Arial" charset="0"/>
                <a:sym typeface="Cabin"/>
              </a:rPr>
              <a:t> Αποφάσεις</a:t>
            </a:r>
            <a:endParaRPr lang="en-US" sz="6600" u="none" strike="noStrike" cap="none" dirty="0">
              <a:solidFill>
                <a:srgbClr val="FFD966"/>
              </a:solidFill>
              <a:latin typeface="Arial" charset="0"/>
              <a:ea typeface="Arial" charset="0"/>
              <a:cs typeface="Arial" charset="0"/>
              <a:sym typeface="Cabin"/>
            </a:endParaRPr>
          </a:p>
        </p:txBody>
      </p:sp>
      <p:sp>
        <p:nvSpPr>
          <p:cNvPr id="299" name="Shape 299"/>
          <p:cNvSpPr txBox="1"/>
          <p:nvPr/>
        </p:nvSpPr>
        <p:spPr>
          <a:xfrm>
            <a:off x="320039" y="1543987"/>
            <a:ext cx="6458816" cy="6505732"/>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x = 5</a:t>
            </a:r>
          </a:p>
          <a:p>
            <a:pPr lvl="0">
              <a:buClr>
                <a:srgbClr val="FF7F00"/>
              </a:buClr>
              <a:buSzPct val="25000"/>
            </a:pPr>
            <a:r>
              <a:rPr lang="en-US" sz="3200" i="0" u="none" strike="noStrike" cap="none" dirty="0">
                <a:solidFill>
                  <a:srgbClr val="FF9900"/>
                </a:solidFill>
                <a:latin typeface="Courier"/>
                <a:ea typeface="Courier"/>
                <a:cs typeface="Courier"/>
                <a:sym typeface="Courier New"/>
              </a:rPr>
              <a:t>print(‘</a:t>
            </a:r>
            <a:r>
              <a:rPr lang="el-GR" sz="3200" i="0" u="none" strike="noStrike" cap="none" dirty="0">
                <a:solidFill>
                  <a:srgbClr val="FF9900"/>
                </a:solidFill>
                <a:latin typeface="Courier"/>
                <a:ea typeface="Courier"/>
                <a:cs typeface="Courier"/>
                <a:sym typeface="Courier New"/>
              </a:rPr>
              <a:t>Αρχικά</a:t>
            </a:r>
            <a:r>
              <a:rPr lang="en-US" sz="3200" i="0" u="none" strike="noStrike" cap="none" dirty="0">
                <a:solidFill>
                  <a:srgbClr val="FF9900"/>
                </a:solidFill>
                <a:latin typeface="Courier"/>
                <a:ea typeface="Courier"/>
                <a:cs typeface="Courier"/>
                <a:sym typeface="Courier New"/>
              </a:rPr>
              <a:t> 5</a:t>
            </a:r>
            <a:r>
              <a:rPr lang="en-US" sz="3200" dirty="0">
                <a:solidFill>
                  <a:srgbClr val="FF9900"/>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n-US" sz="3200" i="0" u="none" strike="noStrike" cap="none" dirty="0">
                <a:solidFill>
                  <a:srgbClr val="00FFFF"/>
                </a:solidFill>
                <a:latin typeface="Courier"/>
                <a:ea typeface="Courier"/>
                <a:cs typeface="Courier"/>
                <a:sym typeface="Courier New"/>
              </a:rPr>
              <a:t>if  x == 5 :</a:t>
            </a:r>
          </a:p>
          <a:p>
            <a:pPr lvl="0">
              <a:buClr>
                <a:srgbClr val="FF00FF"/>
              </a:buClr>
              <a:buSzPct val="25000"/>
            </a:pPr>
            <a:r>
              <a:rPr lang="en-US" sz="3200" i="0" u="none" strike="noStrike" cap="none" dirty="0">
                <a:solidFill>
                  <a:srgbClr val="00FFFF"/>
                </a:solidFill>
                <a:latin typeface="Courier"/>
                <a:ea typeface="Courier"/>
                <a:cs typeface="Courier"/>
                <a:sym typeface="Courier New"/>
              </a:rPr>
              <a:t>    print(</a:t>
            </a:r>
            <a:r>
              <a:rPr lang="en-US" sz="3200" dirty="0">
                <a:solidFill>
                  <a:srgbClr val="00FFFF"/>
                </a:solidFill>
                <a:latin typeface="Courier"/>
                <a:ea typeface="Courier"/>
                <a:cs typeface="Courier"/>
                <a:sym typeface="Courier New"/>
              </a:rPr>
              <a:t>'</a:t>
            </a:r>
            <a:r>
              <a:rPr lang="el-GR" sz="3200" i="0" u="none" strike="noStrike" cap="none" dirty="0">
                <a:solidFill>
                  <a:srgbClr val="00FFFF"/>
                </a:solidFill>
                <a:latin typeface="Courier"/>
                <a:ea typeface="Courier"/>
                <a:cs typeface="Courier"/>
                <a:sym typeface="Courier New"/>
              </a:rPr>
              <a:t>Είναι</a:t>
            </a:r>
            <a:r>
              <a:rPr lang="en-US" sz="3200" i="0" u="none" strike="noStrike" cap="none" dirty="0">
                <a:solidFill>
                  <a:srgbClr val="00FFFF"/>
                </a:solidFill>
                <a:latin typeface="Courier"/>
                <a:ea typeface="Courier"/>
                <a:cs typeface="Courier"/>
                <a:sym typeface="Courier New"/>
              </a:rPr>
              <a:t> 5</a:t>
            </a:r>
            <a:r>
              <a:rPr lang="en-US" sz="3200" dirty="0">
                <a:solidFill>
                  <a:srgbClr val="00FFFF"/>
                </a:solidFill>
                <a:latin typeface="Courier"/>
                <a:ea typeface="Courier"/>
                <a:cs typeface="Courier"/>
                <a:sym typeface="Courier New"/>
              </a:rPr>
              <a:t>')</a:t>
            </a:r>
          </a:p>
          <a:p>
            <a:pPr lvl="0">
              <a:buClr>
                <a:srgbClr val="FF00FF"/>
              </a:buClr>
              <a:buSzPct val="25000"/>
            </a:pPr>
            <a:r>
              <a:rPr lang="en-US" sz="3200" i="0" u="none" strike="noStrike" cap="none" dirty="0">
                <a:solidFill>
                  <a:srgbClr val="00FFFF"/>
                </a:solidFill>
                <a:latin typeface="Courier"/>
                <a:ea typeface="Courier"/>
                <a:cs typeface="Courier"/>
                <a:sym typeface="Courier New"/>
              </a:rPr>
              <a:t>    print('</a:t>
            </a:r>
            <a:r>
              <a:rPr lang="el-GR" sz="3200" i="0" u="none" strike="noStrike" cap="none" dirty="0">
                <a:solidFill>
                  <a:srgbClr val="00FFFF"/>
                </a:solidFill>
                <a:latin typeface="Courier"/>
                <a:ea typeface="Courier"/>
                <a:cs typeface="Courier"/>
                <a:sym typeface="Courier New"/>
              </a:rPr>
              <a:t>Είναι ακόμα </a:t>
            </a:r>
            <a:r>
              <a:rPr lang="en-US" sz="3200" i="0" u="none" strike="noStrike" cap="none" dirty="0">
                <a:solidFill>
                  <a:srgbClr val="00FFFF"/>
                </a:solidFill>
                <a:latin typeface="Courier"/>
                <a:ea typeface="Courier"/>
                <a:cs typeface="Courier"/>
                <a:sym typeface="Courier New"/>
              </a:rPr>
              <a:t>5</a:t>
            </a:r>
            <a:r>
              <a:rPr lang="en-US" sz="3200" dirty="0">
                <a:solidFill>
                  <a:srgbClr val="00FFFF"/>
                </a:solidFill>
                <a:latin typeface="Courier"/>
                <a:ea typeface="Courier"/>
                <a:cs typeface="Courier"/>
                <a:sym typeface="Courier New"/>
              </a:rPr>
              <a:t>')</a:t>
            </a:r>
          </a:p>
          <a:p>
            <a:pPr lvl="0">
              <a:buClr>
                <a:srgbClr val="FF00FF"/>
              </a:buClr>
              <a:buSzPct val="25000"/>
            </a:pPr>
            <a:r>
              <a:rPr lang="en-US" sz="3200" i="0" u="none" strike="noStrike" cap="none" dirty="0">
                <a:solidFill>
                  <a:srgbClr val="00FFFF"/>
                </a:solidFill>
                <a:latin typeface="Courier"/>
                <a:ea typeface="Courier"/>
                <a:cs typeface="Courier"/>
                <a:sym typeface="Courier New"/>
              </a:rPr>
              <a:t>    print(</a:t>
            </a:r>
            <a:r>
              <a:rPr lang="en-US" sz="3200" dirty="0">
                <a:solidFill>
                  <a:srgbClr val="00FFFF"/>
                </a:solidFill>
                <a:latin typeface="Courier"/>
                <a:ea typeface="Courier"/>
                <a:cs typeface="Courier"/>
                <a:sym typeface="Courier New"/>
              </a:rPr>
              <a:t>'</a:t>
            </a:r>
            <a:r>
              <a:rPr lang="el-GR" sz="3200" i="0" u="none" strike="noStrike" cap="none" dirty="0">
                <a:solidFill>
                  <a:srgbClr val="00FFFF"/>
                </a:solidFill>
                <a:latin typeface="Courier"/>
                <a:ea typeface="Courier"/>
                <a:cs typeface="Courier"/>
                <a:sym typeface="Courier New"/>
              </a:rPr>
              <a:t>Τρίτο</a:t>
            </a:r>
            <a:r>
              <a:rPr lang="en-US" sz="3200" i="0" u="none" strike="noStrike" cap="none" dirty="0">
                <a:solidFill>
                  <a:srgbClr val="00FFFF"/>
                </a:solidFill>
                <a:latin typeface="Courier"/>
                <a:ea typeface="Courier"/>
                <a:cs typeface="Courier"/>
                <a:sym typeface="Courier New"/>
              </a:rPr>
              <a:t> 5</a:t>
            </a:r>
            <a:r>
              <a:rPr lang="en-US" sz="3200" dirty="0">
                <a:solidFill>
                  <a:srgbClr val="00FFFF"/>
                </a:solidFill>
                <a:latin typeface="Courier"/>
                <a:ea typeface="Courier"/>
                <a:cs typeface="Courier"/>
                <a:sym typeface="Courier New"/>
              </a:rPr>
              <a:t>')</a:t>
            </a:r>
          </a:p>
          <a:p>
            <a:pPr lvl="0">
              <a:buClr>
                <a:srgbClr val="FF7F00"/>
              </a:buClr>
              <a:buSzPct val="25000"/>
            </a:pPr>
            <a:r>
              <a:rPr lang="en-US" sz="3200" i="0" u="none" strike="noStrike" cap="none" dirty="0">
                <a:solidFill>
                  <a:srgbClr val="FF9900"/>
                </a:solidFill>
                <a:latin typeface="Courier"/>
                <a:ea typeface="Courier"/>
                <a:cs typeface="Courier"/>
                <a:sym typeface="Courier New"/>
              </a:rPr>
              <a:t>print(</a:t>
            </a:r>
            <a:r>
              <a:rPr lang="en-US" sz="3200" dirty="0">
                <a:solidFill>
                  <a:srgbClr val="FF9900"/>
                </a:solidFill>
                <a:latin typeface="Courier"/>
                <a:ea typeface="Courier"/>
                <a:cs typeface="Courier"/>
                <a:sym typeface="Courier New"/>
              </a:rPr>
              <a:t>'</a:t>
            </a:r>
            <a:r>
              <a:rPr lang="el-GR" sz="3200" i="0" u="none" strike="noStrike" cap="none" dirty="0">
                <a:solidFill>
                  <a:srgbClr val="FF9900"/>
                </a:solidFill>
                <a:latin typeface="Courier"/>
                <a:ea typeface="Courier"/>
                <a:cs typeface="Courier"/>
                <a:sym typeface="Courier New"/>
              </a:rPr>
              <a:t>Κατόπιν</a:t>
            </a:r>
            <a:r>
              <a:rPr lang="en-US" sz="3200" i="0" u="none" strike="noStrike" cap="none" dirty="0">
                <a:solidFill>
                  <a:srgbClr val="FF9900"/>
                </a:solidFill>
                <a:latin typeface="Courier"/>
                <a:ea typeface="Courier"/>
                <a:cs typeface="Courier"/>
                <a:sym typeface="Courier New"/>
              </a:rPr>
              <a:t> </a:t>
            </a:r>
            <a:r>
              <a:rPr lang="el-GR" sz="3200" i="0" u="none" strike="noStrike" cap="none" dirty="0">
                <a:solidFill>
                  <a:srgbClr val="FF9900"/>
                </a:solidFill>
                <a:latin typeface="Courier"/>
                <a:ea typeface="Courier"/>
                <a:cs typeface="Courier"/>
                <a:sym typeface="Courier New"/>
              </a:rPr>
              <a:t>του </a:t>
            </a:r>
            <a:r>
              <a:rPr lang="en-US" sz="3200" dirty="0">
                <a:solidFill>
                  <a:srgbClr val="FF9900"/>
                </a:solidFill>
                <a:latin typeface="Courier"/>
                <a:ea typeface="Courier"/>
                <a:cs typeface="Courier"/>
                <a:sym typeface="Courier New"/>
              </a:rPr>
              <a:t>5')</a:t>
            </a:r>
            <a:endParaRPr lang="en-US" sz="3200" i="0" u="none" strike="noStrike" cap="none" dirty="0">
              <a:solidFill>
                <a:srgbClr val="FF9900"/>
              </a:solidFill>
              <a:latin typeface="Courier"/>
              <a:ea typeface="Courier"/>
              <a:cs typeface="Courier"/>
              <a:sym typeface="Courier New"/>
            </a:endParaRPr>
          </a:p>
          <a:p>
            <a:pPr lvl="0">
              <a:buClr>
                <a:srgbClr val="FF7F00"/>
              </a:buClr>
              <a:buSzPct val="25000"/>
            </a:pPr>
            <a:r>
              <a:rPr lang="en-US" sz="3200" dirty="0">
                <a:solidFill>
                  <a:srgbClr val="FF9900"/>
                </a:solidFill>
                <a:latin typeface="Courier"/>
                <a:ea typeface="Courier"/>
                <a:cs typeface="Courier"/>
                <a:sym typeface="Courier New"/>
              </a:rPr>
              <a:t>p</a:t>
            </a:r>
            <a:r>
              <a:rPr lang="en-US" sz="3200" i="0" u="none" strike="noStrike" cap="none" dirty="0">
                <a:solidFill>
                  <a:srgbClr val="FF9900"/>
                </a:solidFill>
                <a:latin typeface="Courier"/>
                <a:ea typeface="Courier"/>
                <a:cs typeface="Courier"/>
                <a:sym typeface="Courier New"/>
              </a:rPr>
              <a:t>rint(</a:t>
            </a:r>
            <a:r>
              <a:rPr lang="en-US" sz="3200" dirty="0">
                <a:solidFill>
                  <a:srgbClr val="FF9900"/>
                </a:solidFill>
                <a:latin typeface="Courier"/>
                <a:ea typeface="Courier"/>
                <a:cs typeface="Courier"/>
                <a:sym typeface="Courier New"/>
              </a:rPr>
              <a:t>'</a:t>
            </a:r>
            <a:r>
              <a:rPr lang="el-GR" sz="3200" i="0" u="none" strike="noStrike" cap="none" dirty="0">
                <a:solidFill>
                  <a:srgbClr val="FF9900"/>
                </a:solidFill>
                <a:latin typeface="Courier"/>
                <a:ea typeface="Courier"/>
                <a:cs typeface="Courier"/>
                <a:sym typeface="Courier New"/>
              </a:rPr>
              <a:t>Πριν το</a:t>
            </a:r>
            <a:r>
              <a:rPr lang="en-US" sz="3200" i="0" u="none" strike="noStrike" cap="none" dirty="0">
                <a:solidFill>
                  <a:srgbClr val="FF9900"/>
                </a:solidFill>
                <a:latin typeface="Courier"/>
                <a:ea typeface="Courier"/>
                <a:cs typeface="Courier"/>
                <a:sym typeface="Courier New"/>
              </a:rPr>
              <a:t> </a:t>
            </a:r>
            <a:r>
              <a:rPr lang="en-US" sz="3200" dirty="0">
                <a:solidFill>
                  <a:srgbClr val="FF9900"/>
                </a:solidFill>
                <a:latin typeface="Courier"/>
                <a:ea typeface="Courier"/>
                <a:cs typeface="Courier"/>
                <a:sym typeface="Courier New"/>
              </a:rPr>
              <a:t>6')</a:t>
            </a:r>
            <a:endParaRPr lang="en-US" sz="32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3200" i="0" u="none" strike="noStrike" cap="none" dirty="0">
                <a:solidFill>
                  <a:srgbClr val="00FF00"/>
                </a:solidFill>
                <a:latin typeface="Courier"/>
                <a:ea typeface="Courier"/>
                <a:cs typeface="Courier"/>
                <a:sym typeface="Courier New"/>
              </a:rPr>
              <a:t>if x == 6 :</a:t>
            </a:r>
          </a:p>
          <a:p>
            <a:pPr lvl="0">
              <a:buClr>
                <a:srgbClr val="00FF00"/>
              </a:buClr>
              <a:buSzPct val="25000"/>
            </a:pPr>
            <a:r>
              <a:rPr lang="en-US" sz="3200" i="0" u="none" strike="noStrike" cap="none" dirty="0">
                <a:solidFill>
                  <a:srgbClr val="00FF00"/>
                </a:solidFill>
                <a:latin typeface="Courier"/>
                <a:ea typeface="Courier"/>
                <a:cs typeface="Courier"/>
                <a:sym typeface="Courier New"/>
              </a:rPr>
              <a:t>    print('</a:t>
            </a:r>
            <a:r>
              <a:rPr lang="el-GR" sz="3200" i="0" u="none" strike="noStrike" cap="none" dirty="0">
                <a:solidFill>
                  <a:srgbClr val="00FF00"/>
                </a:solidFill>
                <a:latin typeface="Courier"/>
                <a:ea typeface="Courier"/>
                <a:cs typeface="Courier"/>
                <a:sym typeface="Courier New"/>
              </a:rPr>
              <a:t>Είναι</a:t>
            </a:r>
            <a:r>
              <a:rPr lang="en-US" sz="3200" i="0" u="none" strike="noStrike" cap="none" dirty="0">
                <a:solidFill>
                  <a:srgbClr val="00FF00"/>
                </a:solidFill>
                <a:latin typeface="Courier"/>
                <a:ea typeface="Courier"/>
                <a:cs typeface="Courier"/>
                <a:sym typeface="Courier New"/>
              </a:rPr>
              <a:t> </a:t>
            </a:r>
            <a:r>
              <a:rPr lang="en-US" sz="3200" dirty="0">
                <a:solidFill>
                  <a:srgbClr val="00FF00"/>
                </a:solidFill>
                <a:latin typeface="Courier"/>
                <a:ea typeface="Courier"/>
                <a:cs typeface="Courier"/>
                <a:sym typeface="Courier New"/>
              </a:rPr>
              <a:t>6')</a:t>
            </a:r>
            <a:endParaRPr lang="en-US" sz="3200" dirty="0">
              <a:solidFill>
                <a:schemeClr val="accent1"/>
              </a:solidFill>
              <a:latin typeface="Courier"/>
              <a:ea typeface="Courier"/>
              <a:cs typeface="Courier"/>
              <a:sym typeface="Courier New"/>
            </a:endParaRPr>
          </a:p>
          <a:p>
            <a:pPr lvl="0">
              <a:buClr>
                <a:srgbClr val="00FF00"/>
              </a:buClr>
              <a:buSzPct val="25000"/>
            </a:pPr>
            <a:r>
              <a:rPr lang="en-US" sz="3200" i="0" u="none" strike="noStrike" cap="none" dirty="0">
                <a:solidFill>
                  <a:srgbClr val="00FF00"/>
                </a:solidFill>
                <a:latin typeface="Courier"/>
                <a:ea typeface="Courier"/>
                <a:cs typeface="Courier"/>
                <a:sym typeface="Courier New"/>
              </a:rPr>
              <a:t>    print('</a:t>
            </a:r>
            <a:r>
              <a:rPr lang="el-GR" sz="3200" i="0" u="none" strike="noStrike" cap="none" dirty="0">
                <a:solidFill>
                  <a:srgbClr val="00FF00"/>
                </a:solidFill>
                <a:latin typeface="Courier"/>
                <a:ea typeface="Courier"/>
                <a:cs typeface="Courier"/>
                <a:sym typeface="Courier New"/>
              </a:rPr>
              <a:t>Είναι ακόμα </a:t>
            </a:r>
            <a:r>
              <a:rPr lang="en-US" sz="3200" dirty="0">
                <a:solidFill>
                  <a:srgbClr val="00FF00"/>
                </a:solidFill>
                <a:latin typeface="Courier"/>
                <a:ea typeface="Courier"/>
                <a:cs typeface="Courier"/>
                <a:sym typeface="Courier New"/>
              </a:rPr>
              <a:t>6')</a:t>
            </a:r>
            <a:endParaRPr lang="en-US" sz="3200" dirty="0">
              <a:solidFill>
                <a:schemeClr val="accent1"/>
              </a:solidFill>
              <a:latin typeface="Courier"/>
              <a:ea typeface="Courier"/>
              <a:cs typeface="Courier"/>
              <a:sym typeface="Courier New"/>
            </a:endParaRPr>
          </a:p>
          <a:p>
            <a:pPr lvl="0">
              <a:buClr>
                <a:srgbClr val="00FF00"/>
              </a:buClr>
              <a:buSzPct val="25000"/>
            </a:pPr>
            <a:r>
              <a:rPr lang="en-US" sz="3200" i="0" u="none" strike="noStrike" cap="none" dirty="0">
                <a:solidFill>
                  <a:srgbClr val="00FF00"/>
                </a:solidFill>
                <a:latin typeface="Courier"/>
                <a:ea typeface="Courier"/>
                <a:cs typeface="Courier"/>
                <a:sym typeface="Courier New"/>
              </a:rPr>
              <a:t>    print('</a:t>
            </a:r>
            <a:r>
              <a:rPr lang="el-GR" sz="3200" i="0" u="none" strike="noStrike" cap="none" dirty="0">
                <a:solidFill>
                  <a:srgbClr val="00FF00"/>
                </a:solidFill>
                <a:latin typeface="Courier"/>
                <a:ea typeface="Courier"/>
                <a:cs typeface="Courier"/>
                <a:sym typeface="Courier New"/>
              </a:rPr>
              <a:t>Τρίτο</a:t>
            </a:r>
            <a:r>
              <a:rPr lang="en-US" sz="3200" i="0" u="none" strike="noStrike" cap="none" dirty="0">
                <a:solidFill>
                  <a:srgbClr val="00FF00"/>
                </a:solidFill>
                <a:latin typeface="Courier"/>
                <a:ea typeface="Courier"/>
                <a:cs typeface="Courier"/>
                <a:sym typeface="Courier New"/>
              </a:rPr>
              <a:t> </a:t>
            </a:r>
            <a:r>
              <a:rPr lang="en-US" sz="3200" dirty="0">
                <a:solidFill>
                  <a:srgbClr val="00FF00"/>
                </a:solidFill>
                <a:latin typeface="Courier"/>
                <a:ea typeface="Courier"/>
                <a:cs typeface="Courier"/>
                <a:sym typeface="Courier New"/>
              </a:rPr>
              <a:t>6')</a:t>
            </a:r>
            <a:endParaRPr lang="en-US" sz="3200" dirty="0">
              <a:solidFill>
                <a:schemeClr val="accent1"/>
              </a:solidFill>
              <a:latin typeface="Courier"/>
              <a:ea typeface="Courier"/>
              <a:cs typeface="Courier"/>
              <a:sym typeface="Courier New"/>
            </a:endParaRPr>
          </a:p>
          <a:p>
            <a:pPr lvl="0">
              <a:buClr>
                <a:srgbClr val="FF7F00"/>
              </a:buClr>
              <a:buSzPct val="25000"/>
            </a:pPr>
            <a:r>
              <a:rPr lang="en-US" sz="3200" dirty="0">
                <a:solidFill>
                  <a:srgbClr val="FF9900"/>
                </a:solidFill>
                <a:latin typeface="Courier"/>
                <a:ea typeface="Courier"/>
                <a:cs typeface="Courier"/>
                <a:sym typeface="Courier New"/>
              </a:rPr>
              <a:t>p</a:t>
            </a:r>
            <a:r>
              <a:rPr lang="en-US" sz="3200" i="0" u="none" strike="noStrike" cap="none" dirty="0">
                <a:solidFill>
                  <a:srgbClr val="FF9900"/>
                </a:solidFill>
                <a:latin typeface="Courier"/>
                <a:ea typeface="Courier"/>
                <a:cs typeface="Courier"/>
                <a:sym typeface="Courier New"/>
              </a:rPr>
              <a:t>rint('</a:t>
            </a:r>
            <a:r>
              <a:rPr lang="el-GR" sz="3200" i="0" u="none" strike="noStrike" cap="none" dirty="0">
                <a:solidFill>
                  <a:srgbClr val="FF9900"/>
                </a:solidFill>
                <a:latin typeface="Courier"/>
                <a:ea typeface="Courier"/>
                <a:cs typeface="Courier"/>
                <a:sym typeface="Courier New"/>
              </a:rPr>
              <a:t>Κατόπιν του</a:t>
            </a:r>
            <a:r>
              <a:rPr lang="en-US" sz="3200" i="0" u="none" strike="noStrike" cap="none" dirty="0">
                <a:solidFill>
                  <a:srgbClr val="FF9900"/>
                </a:solidFill>
                <a:latin typeface="Courier"/>
                <a:ea typeface="Courier"/>
                <a:cs typeface="Courier"/>
                <a:sym typeface="Courier New"/>
              </a:rPr>
              <a:t> 6</a:t>
            </a:r>
            <a:r>
              <a:rPr lang="en-US" sz="3200" dirty="0">
                <a:solidFill>
                  <a:srgbClr val="FF9900"/>
                </a:solidFill>
                <a:latin typeface="Courier"/>
                <a:ea typeface="Courier"/>
                <a:cs typeface="Courier"/>
                <a:sym typeface="Courier New"/>
              </a:rPr>
              <a:t>')</a:t>
            </a:r>
            <a:endParaRPr lang="en-US" sz="3200" i="0" u="none" strike="noStrike" cap="none" dirty="0">
              <a:solidFill>
                <a:srgbClr val="FF9900"/>
              </a:solidFill>
              <a:latin typeface="Courier"/>
              <a:ea typeface="Courier"/>
              <a:cs typeface="Courier"/>
              <a:sym typeface="Courier New"/>
            </a:endParaRPr>
          </a:p>
        </p:txBody>
      </p:sp>
      <p:sp>
        <p:nvSpPr>
          <p:cNvPr id="300" name="Shape 300"/>
          <p:cNvSpPr txBox="1"/>
          <p:nvPr/>
        </p:nvSpPr>
        <p:spPr>
          <a:xfrm>
            <a:off x="7321665" y="2088625"/>
            <a:ext cx="2986127" cy="5961093"/>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l-GR" sz="3600" u="none" strike="noStrike" cap="none" dirty="0">
                <a:solidFill>
                  <a:srgbClr val="FF9900"/>
                </a:solidFill>
                <a:latin typeface="Arial" charset="0"/>
                <a:ea typeface="Arial" charset="0"/>
                <a:cs typeface="Arial" charset="0"/>
                <a:sym typeface="Cabin"/>
              </a:rPr>
              <a:t>Αρχικά</a:t>
            </a:r>
            <a:r>
              <a:rPr lang="en-US" sz="3600" u="none" strike="noStrike" cap="none" dirty="0">
                <a:solidFill>
                  <a:srgbClr val="FF9900"/>
                </a:solidFill>
                <a:latin typeface="Arial" charset="0"/>
                <a:ea typeface="Arial" charset="0"/>
                <a:cs typeface="Arial" charset="0"/>
                <a:sym typeface="Cabin"/>
              </a:rPr>
              <a:t> 5</a:t>
            </a:r>
          </a:p>
          <a:p>
            <a:pPr marL="0" marR="0" lvl="0" indent="0" algn="l" rtl="0">
              <a:lnSpc>
                <a:spcPct val="100000"/>
              </a:lnSpc>
              <a:spcBef>
                <a:spcPts val="0"/>
              </a:spcBef>
              <a:spcAft>
                <a:spcPts val="0"/>
              </a:spcAft>
              <a:buClr>
                <a:srgbClr val="FF7F00"/>
              </a:buClr>
              <a:buSzPct val="25000"/>
              <a:buFont typeface="Cabin"/>
              <a:buNone/>
            </a:pPr>
            <a:endParaRPr lang="en-US" sz="3600" u="none" strike="noStrike" cap="none" dirty="0">
              <a:solidFill>
                <a:srgbClr val="FF99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600" u="none" strike="noStrike" cap="none" dirty="0">
                <a:solidFill>
                  <a:srgbClr val="00FFFF"/>
                </a:solidFill>
                <a:latin typeface="Arial" charset="0"/>
                <a:ea typeface="Arial" charset="0"/>
                <a:cs typeface="Arial" charset="0"/>
                <a:sym typeface="Cabin"/>
              </a:rPr>
              <a:t>Είναι</a:t>
            </a:r>
            <a:r>
              <a:rPr lang="en-US" sz="3600" u="none" strike="noStrike" cap="none" dirty="0">
                <a:solidFill>
                  <a:srgbClr val="00FFFF"/>
                </a:solidFill>
                <a:latin typeface="Arial" charset="0"/>
                <a:ea typeface="Arial" charset="0"/>
                <a:cs typeface="Arial" charset="0"/>
                <a:sym typeface="Cabin"/>
              </a:rPr>
              <a:t> 5</a:t>
            </a:r>
          </a:p>
          <a:p>
            <a:pPr marL="0" marR="0" lvl="0" indent="0" algn="l" rtl="0">
              <a:lnSpc>
                <a:spcPct val="100000"/>
              </a:lnSpc>
              <a:spcBef>
                <a:spcPts val="0"/>
              </a:spcBef>
              <a:spcAft>
                <a:spcPts val="0"/>
              </a:spcAft>
              <a:buClr>
                <a:srgbClr val="FF00FF"/>
              </a:buClr>
              <a:buSzPct val="25000"/>
              <a:buFont typeface="Cabin"/>
              <a:buNone/>
            </a:pPr>
            <a:r>
              <a:rPr lang="el-GR" sz="3600" u="none" strike="noStrike" cap="none" dirty="0">
                <a:solidFill>
                  <a:srgbClr val="00FFFF"/>
                </a:solidFill>
                <a:latin typeface="Arial" charset="0"/>
                <a:ea typeface="Arial" charset="0"/>
                <a:cs typeface="Arial" charset="0"/>
                <a:sym typeface="Cabin"/>
              </a:rPr>
              <a:t>Είναι ακόμα </a:t>
            </a:r>
            <a:r>
              <a:rPr lang="en-US" sz="3600" u="none" strike="noStrike" cap="none" dirty="0">
                <a:solidFill>
                  <a:srgbClr val="00FFFF"/>
                </a:solidFill>
                <a:latin typeface="Arial" charset="0"/>
                <a:ea typeface="Arial" charset="0"/>
                <a:cs typeface="Arial" charset="0"/>
                <a:sym typeface="Cabin"/>
              </a:rPr>
              <a:t>5</a:t>
            </a:r>
          </a:p>
          <a:p>
            <a:pPr marL="0" marR="0" lvl="0" indent="0" algn="l" rtl="0">
              <a:lnSpc>
                <a:spcPct val="100000"/>
              </a:lnSpc>
              <a:spcBef>
                <a:spcPts val="0"/>
              </a:spcBef>
              <a:spcAft>
                <a:spcPts val="0"/>
              </a:spcAft>
              <a:buClr>
                <a:srgbClr val="FF00FF"/>
              </a:buClr>
              <a:buSzPct val="25000"/>
              <a:buFont typeface="Cabin"/>
              <a:buNone/>
            </a:pPr>
            <a:r>
              <a:rPr lang="el-GR" sz="3600" u="none" strike="noStrike" cap="none" dirty="0">
                <a:solidFill>
                  <a:srgbClr val="00FFFF"/>
                </a:solidFill>
                <a:latin typeface="Arial" charset="0"/>
                <a:ea typeface="Arial" charset="0"/>
                <a:cs typeface="Arial" charset="0"/>
                <a:sym typeface="Cabin"/>
              </a:rPr>
              <a:t>Τρίτο</a:t>
            </a:r>
            <a:r>
              <a:rPr lang="en-US" sz="3600" u="none" strike="noStrike" cap="none" dirty="0">
                <a:solidFill>
                  <a:srgbClr val="00FFFF"/>
                </a:solidFill>
                <a:latin typeface="Arial" charset="0"/>
                <a:ea typeface="Arial" charset="0"/>
                <a:cs typeface="Arial" charset="0"/>
                <a:sym typeface="Cabin"/>
              </a:rPr>
              <a:t> 5</a:t>
            </a:r>
          </a:p>
          <a:p>
            <a:pPr marL="0" marR="0" lvl="0" indent="0" algn="l" rtl="0">
              <a:lnSpc>
                <a:spcPct val="100000"/>
              </a:lnSpc>
              <a:spcBef>
                <a:spcPts val="0"/>
              </a:spcBef>
              <a:spcAft>
                <a:spcPts val="0"/>
              </a:spcAft>
              <a:buClr>
                <a:srgbClr val="FF7F00"/>
              </a:buClr>
              <a:buSzPct val="25000"/>
              <a:buFont typeface="Cabin"/>
              <a:buNone/>
            </a:pPr>
            <a:r>
              <a:rPr lang="el-GR" sz="3600" u="none" strike="noStrike" cap="none" dirty="0">
                <a:solidFill>
                  <a:srgbClr val="FF9900"/>
                </a:solidFill>
                <a:latin typeface="Arial" charset="0"/>
                <a:ea typeface="Arial" charset="0"/>
                <a:cs typeface="Arial" charset="0"/>
                <a:sym typeface="Cabin"/>
              </a:rPr>
              <a:t>Κατόπιν του</a:t>
            </a:r>
            <a:r>
              <a:rPr lang="en-US" sz="3600" u="none" strike="noStrike" cap="none" dirty="0">
                <a:solidFill>
                  <a:srgbClr val="FF9900"/>
                </a:solidFill>
                <a:latin typeface="Arial" charset="0"/>
                <a:ea typeface="Arial" charset="0"/>
                <a:cs typeface="Arial" charset="0"/>
                <a:sym typeface="Cabin"/>
              </a:rPr>
              <a:t> 5</a:t>
            </a:r>
          </a:p>
          <a:p>
            <a:pPr marL="0" marR="0" lvl="0" indent="0" algn="l" rtl="0">
              <a:lnSpc>
                <a:spcPct val="100000"/>
              </a:lnSpc>
              <a:spcBef>
                <a:spcPts val="0"/>
              </a:spcBef>
              <a:spcAft>
                <a:spcPts val="0"/>
              </a:spcAft>
              <a:buClr>
                <a:srgbClr val="FF7F00"/>
              </a:buClr>
              <a:buSzPct val="25000"/>
              <a:buFont typeface="Cabin"/>
              <a:buNone/>
            </a:pPr>
            <a:r>
              <a:rPr lang="el-GR" sz="3600" u="none" strike="noStrike" cap="none" dirty="0">
                <a:solidFill>
                  <a:srgbClr val="FF9900"/>
                </a:solidFill>
                <a:latin typeface="Arial" charset="0"/>
                <a:ea typeface="Arial" charset="0"/>
                <a:cs typeface="Arial" charset="0"/>
                <a:sym typeface="Cabin"/>
              </a:rPr>
              <a:t>Πριν το</a:t>
            </a:r>
            <a:r>
              <a:rPr lang="en-US" sz="3600" u="none" strike="noStrike" cap="none" dirty="0">
                <a:solidFill>
                  <a:srgbClr val="FF9900"/>
                </a:solidFill>
                <a:latin typeface="Arial" charset="0"/>
                <a:ea typeface="Arial" charset="0"/>
                <a:cs typeface="Arial" charset="0"/>
                <a:sym typeface="Cabin"/>
              </a:rPr>
              <a:t> 6</a:t>
            </a:r>
          </a:p>
          <a:p>
            <a:pPr marL="0" marR="0" lvl="0" indent="0" algn="l" rtl="0">
              <a:lnSpc>
                <a:spcPct val="100000"/>
              </a:lnSpc>
              <a:spcBef>
                <a:spcPts val="0"/>
              </a:spcBef>
              <a:spcAft>
                <a:spcPts val="0"/>
              </a:spcAft>
              <a:buClr>
                <a:srgbClr val="FF00FF"/>
              </a:buClr>
              <a:buSzPct val="25000"/>
              <a:buFont typeface="Cabin"/>
              <a:buNone/>
            </a:pPr>
            <a:r>
              <a:rPr lang="el-GR" sz="3600" dirty="0">
                <a:solidFill>
                  <a:srgbClr val="00FF00"/>
                </a:solidFill>
                <a:latin typeface="Arial" panose="020B0604020202020204" pitchFamily="34" charset="0"/>
                <a:cs typeface="Arial" panose="020B0604020202020204" pitchFamily="34" charset="0"/>
                <a:sym typeface="Cabin"/>
              </a:rPr>
              <a:t>Είναι</a:t>
            </a:r>
            <a:r>
              <a:rPr lang="en-US" sz="3600" dirty="0">
                <a:solidFill>
                  <a:srgbClr val="00FF00"/>
                </a:solidFill>
                <a:latin typeface="Arial" panose="020B0604020202020204" pitchFamily="34" charset="0"/>
                <a:cs typeface="Arial" panose="020B0604020202020204" pitchFamily="34" charset="0"/>
                <a:sym typeface="Cabin"/>
              </a:rPr>
              <a:t> </a:t>
            </a:r>
            <a:r>
              <a:rPr lang="el-GR" sz="3600" dirty="0">
                <a:solidFill>
                  <a:srgbClr val="00FF00"/>
                </a:solidFill>
                <a:latin typeface="Arial" panose="020B0604020202020204" pitchFamily="34" charset="0"/>
                <a:cs typeface="Arial" panose="020B0604020202020204" pitchFamily="34" charset="0"/>
                <a:sym typeface="Cabin"/>
              </a:rPr>
              <a:t>6</a:t>
            </a:r>
            <a:endParaRPr lang="en-US" sz="3600" dirty="0">
              <a:solidFill>
                <a:srgbClr val="00FF00"/>
              </a:solidFill>
              <a:latin typeface="Arial" panose="020B0604020202020204" pitchFamily="34" charset="0"/>
              <a:cs typeface="Arial" panose="020B0604020202020204" pitchFamily="34"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600" dirty="0">
                <a:solidFill>
                  <a:srgbClr val="00FF00"/>
                </a:solidFill>
                <a:latin typeface="Arial" panose="020B0604020202020204" pitchFamily="34" charset="0"/>
                <a:cs typeface="Arial" panose="020B0604020202020204" pitchFamily="34" charset="0"/>
                <a:sym typeface="Cabin"/>
              </a:rPr>
              <a:t>Είναι ακόμα 6</a:t>
            </a:r>
            <a:endParaRPr lang="en-US" sz="3600" dirty="0">
              <a:solidFill>
                <a:srgbClr val="00FF00"/>
              </a:solidFill>
              <a:latin typeface="Arial" panose="020B0604020202020204" pitchFamily="34" charset="0"/>
              <a:cs typeface="Arial" panose="020B0604020202020204" pitchFamily="34"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600" dirty="0">
                <a:solidFill>
                  <a:srgbClr val="00FF00"/>
                </a:solidFill>
                <a:latin typeface="Arial" panose="020B0604020202020204" pitchFamily="34" charset="0"/>
                <a:cs typeface="Arial" panose="020B0604020202020204" pitchFamily="34" charset="0"/>
                <a:sym typeface="Cabin"/>
              </a:rPr>
              <a:t>Τρίτο</a:t>
            </a:r>
            <a:r>
              <a:rPr lang="en-US" sz="3600" dirty="0">
                <a:solidFill>
                  <a:srgbClr val="00FF00"/>
                </a:solidFill>
                <a:latin typeface="Arial" panose="020B0604020202020204" pitchFamily="34" charset="0"/>
                <a:cs typeface="Arial" panose="020B0604020202020204" pitchFamily="34" charset="0"/>
                <a:sym typeface="Cabin"/>
              </a:rPr>
              <a:t> </a:t>
            </a:r>
            <a:r>
              <a:rPr lang="el-GR" sz="3600" dirty="0">
                <a:solidFill>
                  <a:srgbClr val="00FF00"/>
                </a:solidFill>
                <a:latin typeface="Arial" panose="020B0604020202020204" pitchFamily="34" charset="0"/>
                <a:cs typeface="Arial" panose="020B0604020202020204" pitchFamily="34" charset="0"/>
                <a:sym typeface="Cabin"/>
              </a:rPr>
              <a:t>6</a:t>
            </a:r>
            <a:endParaRPr lang="en-US" sz="3600" dirty="0">
              <a:solidFill>
                <a:srgbClr val="00FF00"/>
              </a:solidFill>
              <a:latin typeface="Arial" panose="020B0604020202020204" pitchFamily="34" charset="0"/>
              <a:cs typeface="Arial" panose="020B0604020202020204" pitchFamily="34" charset="0"/>
              <a:sym typeface="Cabin"/>
            </a:endParaRPr>
          </a:p>
          <a:p>
            <a:pPr marL="0" marR="0" lvl="0" indent="0" algn="l" rtl="0">
              <a:lnSpc>
                <a:spcPct val="100000"/>
              </a:lnSpc>
              <a:spcBef>
                <a:spcPts val="0"/>
              </a:spcBef>
              <a:spcAft>
                <a:spcPts val="0"/>
              </a:spcAft>
              <a:buClr>
                <a:srgbClr val="FF7F00"/>
              </a:buClr>
              <a:buSzPct val="25000"/>
              <a:buFont typeface="Cabin"/>
              <a:buNone/>
            </a:pPr>
            <a:r>
              <a:rPr lang="el-GR" sz="3600" u="none" strike="noStrike" cap="none" dirty="0">
                <a:solidFill>
                  <a:srgbClr val="FF9900"/>
                </a:solidFill>
                <a:latin typeface="Arial" charset="0"/>
                <a:ea typeface="Arial" charset="0"/>
                <a:cs typeface="Arial" charset="0"/>
                <a:sym typeface="Cabin"/>
              </a:rPr>
              <a:t>Κατόπιν του </a:t>
            </a:r>
            <a:r>
              <a:rPr lang="en-US" sz="3600" u="none" strike="noStrike" cap="none" dirty="0">
                <a:solidFill>
                  <a:srgbClr val="FF9900"/>
                </a:solidFill>
                <a:latin typeface="Arial" charset="0"/>
                <a:ea typeface="Arial" charset="0"/>
                <a:cs typeface="Arial" charset="0"/>
                <a:sym typeface="Cabin"/>
              </a:rPr>
              <a:t> 6</a:t>
            </a:r>
          </a:p>
        </p:txBody>
      </p:sp>
      <p:cxnSp>
        <p:nvCxnSpPr>
          <p:cNvPr id="301" name="Shape 301"/>
          <p:cNvCxnSpPr>
            <a:cxnSpLocks/>
          </p:cNvCxnSpPr>
          <p:nvPr/>
        </p:nvCxnSpPr>
        <p:spPr>
          <a:xfrm flipH="1" flipV="1">
            <a:off x="6778855" y="3857360"/>
            <a:ext cx="399609" cy="65260"/>
          </a:xfrm>
          <a:prstGeom prst="straightConnector1">
            <a:avLst/>
          </a:prstGeom>
          <a:noFill/>
          <a:ln w="76200" cap="rnd" cmpd="sng">
            <a:solidFill>
              <a:srgbClr val="00FFFF"/>
            </a:solidFill>
            <a:prstDash val="solid"/>
            <a:miter/>
            <a:headEnd type="stealth" w="med" len="med"/>
            <a:tailEnd type="none" w="med" len="med"/>
          </a:ln>
        </p:spPr>
      </p:cxnSp>
      <p:cxnSp>
        <p:nvCxnSpPr>
          <p:cNvPr id="302" name="Shape 302"/>
          <p:cNvCxnSpPr/>
          <p:nvPr/>
        </p:nvCxnSpPr>
        <p:spPr>
          <a:xfrm flipH="1">
            <a:off x="5382786" y="6345736"/>
            <a:ext cx="1669419" cy="116062"/>
          </a:xfrm>
          <a:prstGeom prst="straightConnector1">
            <a:avLst/>
          </a:prstGeom>
          <a:noFill/>
          <a:ln w="76200" cap="rnd" cmpd="sng">
            <a:solidFill>
              <a:srgbClr val="00FF00"/>
            </a:solidFill>
            <a:prstDash val="solid"/>
            <a:miter/>
            <a:headEnd type="stealth" w="med" len="med"/>
            <a:tailEnd type="none" w="med" len="med"/>
          </a:ln>
        </p:spPr>
      </p:cxnSp>
      <p:cxnSp>
        <p:nvCxnSpPr>
          <p:cNvPr id="303" name="Shape 303"/>
          <p:cNvCxnSpPr/>
          <p:nvPr/>
        </p:nvCxnSpPr>
        <p:spPr>
          <a:xfrm rot="10800000">
            <a:off x="11657535" y="1667311"/>
            <a:ext cx="14400" cy="566699"/>
          </a:xfrm>
          <a:prstGeom prst="straightConnector1">
            <a:avLst/>
          </a:prstGeom>
          <a:noFill/>
          <a:ln w="76200" cap="rnd" cmpd="sng">
            <a:solidFill>
              <a:srgbClr val="00FFFF"/>
            </a:solidFill>
            <a:prstDash val="solid"/>
            <a:miter/>
            <a:headEnd type="stealth" w="med" len="med"/>
            <a:tailEnd type="none" w="med" len="med"/>
          </a:ln>
        </p:spPr>
      </p:cxnSp>
      <p:sp>
        <p:nvSpPr>
          <p:cNvPr id="304" name="Shape 304"/>
          <p:cNvSpPr/>
          <p:nvPr/>
        </p:nvSpPr>
        <p:spPr>
          <a:xfrm>
            <a:off x="10241599" y="2227662"/>
            <a:ext cx="2870100" cy="1269899"/>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x == 5 </a:t>
            </a:r>
            <a:r>
              <a:rPr lang="el-GR" sz="3000" u="none" strike="noStrike" cap="none" dirty="0">
                <a:solidFill>
                  <a:schemeClr val="lt1"/>
                </a:solidFill>
                <a:latin typeface="Arial" charset="0"/>
                <a:ea typeface="Arial" charset="0"/>
                <a:cs typeface="Arial" charset="0"/>
                <a:sym typeface="Cabin"/>
              </a:rPr>
              <a:t>;</a:t>
            </a:r>
            <a:endParaRPr lang="en-US" sz="3000" u="none" strike="noStrike" cap="none" dirty="0">
              <a:solidFill>
                <a:schemeClr val="lt1"/>
              </a:solidFill>
              <a:latin typeface="Arial" charset="0"/>
              <a:ea typeface="Arial" charset="0"/>
              <a:cs typeface="Arial" charset="0"/>
              <a:sym typeface="Cabin"/>
            </a:endParaRPr>
          </a:p>
        </p:txBody>
      </p:sp>
      <p:cxnSp>
        <p:nvCxnSpPr>
          <p:cNvPr id="305" name="Shape 305"/>
          <p:cNvCxnSpPr/>
          <p:nvPr/>
        </p:nvCxnSpPr>
        <p:spPr>
          <a:xfrm rot="10800000">
            <a:off x="11657660" y="3445299"/>
            <a:ext cx="49200" cy="4060800"/>
          </a:xfrm>
          <a:prstGeom prst="straightConnector1">
            <a:avLst/>
          </a:prstGeom>
          <a:noFill/>
          <a:ln w="76200" cap="rnd" cmpd="sng">
            <a:solidFill>
              <a:srgbClr val="00FFFF"/>
            </a:solidFill>
            <a:prstDash val="solid"/>
            <a:miter/>
            <a:headEnd type="stealth" w="med" len="med"/>
            <a:tailEnd type="none" w="med" len="med"/>
          </a:ln>
        </p:spPr>
      </p:cxnSp>
      <p:cxnSp>
        <p:nvCxnSpPr>
          <p:cNvPr id="306" name="Shape 306"/>
          <p:cNvCxnSpPr/>
          <p:nvPr/>
        </p:nvCxnSpPr>
        <p:spPr>
          <a:xfrm rot="10800000">
            <a:off x="13099223" y="2856311"/>
            <a:ext cx="724500" cy="5700"/>
          </a:xfrm>
          <a:prstGeom prst="straightConnector1">
            <a:avLst/>
          </a:prstGeom>
          <a:noFill/>
          <a:ln w="76200" cap="rnd" cmpd="sng">
            <a:solidFill>
              <a:srgbClr val="00FFFF"/>
            </a:solidFill>
            <a:prstDash val="solid"/>
            <a:miter/>
            <a:headEnd type="none" w="med" len="med"/>
            <a:tailEnd type="none" w="med" len="med"/>
          </a:ln>
        </p:spPr>
      </p:cxnSp>
      <p:cxnSp>
        <p:nvCxnSpPr>
          <p:cNvPr id="307" name="Shape 307"/>
          <p:cNvCxnSpPr/>
          <p:nvPr/>
        </p:nvCxnSpPr>
        <p:spPr>
          <a:xfrm rot="10800000" flipH="1">
            <a:off x="13843636" y="2856436"/>
            <a:ext cx="15899" cy="644400"/>
          </a:xfrm>
          <a:prstGeom prst="straightConnector1">
            <a:avLst/>
          </a:prstGeom>
          <a:noFill/>
          <a:ln w="50800" cap="rnd" cmpd="sng">
            <a:solidFill>
              <a:srgbClr val="00FFFF"/>
            </a:solidFill>
            <a:prstDash val="solid"/>
            <a:miter/>
            <a:headEnd type="stealth" w="med" len="med"/>
            <a:tailEnd type="none" w="med" len="med"/>
          </a:ln>
        </p:spPr>
      </p:cxnSp>
      <p:cxnSp>
        <p:nvCxnSpPr>
          <p:cNvPr id="308" name="Shape 308"/>
          <p:cNvCxnSpPr/>
          <p:nvPr/>
        </p:nvCxnSpPr>
        <p:spPr>
          <a:xfrm>
            <a:off x="11730420" y="7115073"/>
            <a:ext cx="2149499" cy="0"/>
          </a:xfrm>
          <a:prstGeom prst="straightConnector1">
            <a:avLst/>
          </a:prstGeom>
          <a:noFill/>
          <a:ln w="76200" cap="rnd" cmpd="sng">
            <a:solidFill>
              <a:srgbClr val="00FFFF"/>
            </a:solidFill>
            <a:prstDash val="solid"/>
            <a:miter/>
            <a:headEnd type="stealth" w="med" len="med"/>
            <a:tailEnd type="none" w="med" len="med"/>
          </a:ln>
        </p:spPr>
      </p:cxnSp>
      <p:sp>
        <p:nvSpPr>
          <p:cNvPr id="309" name="Shape 309"/>
          <p:cNvSpPr txBox="1"/>
          <p:nvPr/>
        </p:nvSpPr>
        <p:spPr>
          <a:xfrm>
            <a:off x="12936211" y="2018912"/>
            <a:ext cx="1114555" cy="6221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Ναι</a:t>
            </a:r>
            <a:endParaRPr lang="en-US" sz="3600" u="none" strike="noStrike" cap="none" dirty="0">
              <a:solidFill>
                <a:schemeClr val="lt1"/>
              </a:solidFill>
              <a:latin typeface="Arial" charset="0"/>
              <a:ea typeface="Arial" charset="0"/>
              <a:cs typeface="Arial" charset="0"/>
              <a:sym typeface="Cabin"/>
            </a:endParaRPr>
          </a:p>
        </p:txBody>
      </p:sp>
      <p:sp>
        <p:nvSpPr>
          <p:cNvPr id="310" name="Shape 310"/>
          <p:cNvSpPr txBox="1"/>
          <p:nvPr/>
        </p:nvSpPr>
        <p:spPr>
          <a:xfrm>
            <a:off x="12387899" y="4564462"/>
            <a:ext cx="3009301" cy="1128675"/>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500" u="none" strike="noStrike" cap="none" dirty="0">
                <a:solidFill>
                  <a:schemeClr val="lt1"/>
                </a:solidFill>
                <a:latin typeface="Arial" charset="0"/>
                <a:ea typeface="Arial" charset="0"/>
                <a:cs typeface="Arial" charset="0"/>
                <a:sym typeface="Cabin"/>
              </a:rPr>
              <a:t>print('</a:t>
            </a:r>
            <a:r>
              <a:rPr lang="el-GR" sz="3500" u="none" strike="noStrike" cap="none" dirty="0">
                <a:solidFill>
                  <a:schemeClr val="lt1"/>
                </a:solidFill>
                <a:latin typeface="Arial" charset="0"/>
                <a:ea typeface="Arial" charset="0"/>
                <a:cs typeface="Arial" charset="0"/>
                <a:sym typeface="Cabin"/>
              </a:rPr>
              <a:t>Είναι ακόμα </a:t>
            </a:r>
            <a:r>
              <a:rPr lang="en-US" sz="3500" u="none" strike="noStrike" cap="none" dirty="0">
                <a:solidFill>
                  <a:schemeClr val="lt1"/>
                </a:solidFill>
                <a:latin typeface="Arial" charset="0"/>
                <a:ea typeface="Arial" charset="0"/>
                <a:cs typeface="Arial" charset="0"/>
                <a:sym typeface="Cabin"/>
              </a:rPr>
              <a:t> </a:t>
            </a:r>
            <a:r>
              <a:rPr lang="en-US" sz="3500" dirty="0">
                <a:solidFill>
                  <a:schemeClr val="lt1"/>
                </a:solidFill>
                <a:latin typeface="Arial" charset="0"/>
                <a:ea typeface="Arial" charset="0"/>
                <a:cs typeface="Arial" charset="0"/>
                <a:sym typeface="Cabin"/>
              </a:rPr>
              <a:t>5')</a:t>
            </a:r>
            <a:endParaRPr lang="en-US" sz="3500" u="none" strike="noStrike" cap="none" dirty="0">
              <a:solidFill>
                <a:schemeClr val="lt1"/>
              </a:solidFill>
              <a:latin typeface="Arial" charset="0"/>
              <a:ea typeface="Arial" charset="0"/>
              <a:cs typeface="Arial" charset="0"/>
              <a:sym typeface="Cabin"/>
            </a:endParaRPr>
          </a:p>
        </p:txBody>
      </p:sp>
      <p:sp>
        <p:nvSpPr>
          <p:cNvPr id="311" name="Shape 311"/>
          <p:cNvSpPr txBox="1"/>
          <p:nvPr/>
        </p:nvSpPr>
        <p:spPr>
          <a:xfrm>
            <a:off x="12403634" y="6087098"/>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500" u="none" strike="noStrike" cap="none" dirty="0">
                <a:solidFill>
                  <a:schemeClr val="lt1"/>
                </a:solidFill>
                <a:latin typeface="Arial" charset="0"/>
                <a:ea typeface="Arial" charset="0"/>
                <a:cs typeface="Arial" charset="0"/>
                <a:sym typeface="Cabin"/>
              </a:rPr>
              <a:t>print(</a:t>
            </a:r>
            <a:r>
              <a:rPr lang="en-US" sz="3500" dirty="0">
                <a:solidFill>
                  <a:schemeClr val="lt1"/>
                </a:solidFill>
                <a:latin typeface="Arial" charset="0"/>
                <a:ea typeface="Arial" charset="0"/>
                <a:cs typeface="Arial" charset="0"/>
                <a:sym typeface="Cabin"/>
              </a:rPr>
              <a:t>'</a:t>
            </a:r>
            <a:r>
              <a:rPr lang="el-GR" sz="3500" u="none" strike="noStrike" cap="none" dirty="0">
                <a:solidFill>
                  <a:schemeClr val="lt1"/>
                </a:solidFill>
                <a:latin typeface="Arial" charset="0"/>
                <a:ea typeface="Arial" charset="0"/>
                <a:cs typeface="Arial" charset="0"/>
                <a:sym typeface="Cabin"/>
              </a:rPr>
              <a:t>Τρίτο</a:t>
            </a:r>
            <a:r>
              <a:rPr lang="en-US" sz="3500" u="none" strike="noStrike" cap="none" dirty="0">
                <a:solidFill>
                  <a:schemeClr val="lt1"/>
                </a:solidFill>
                <a:latin typeface="Arial" charset="0"/>
                <a:ea typeface="Arial" charset="0"/>
                <a:cs typeface="Arial" charset="0"/>
                <a:sym typeface="Cabin"/>
              </a:rPr>
              <a:t> </a:t>
            </a:r>
            <a:r>
              <a:rPr lang="en-US" sz="3500" dirty="0">
                <a:solidFill>
                  <a:schemeClr val="lt1"/>
                </a:solidFill>
                <a:latin typeface="Arial" charset="0"/>
                <a:ea typeface="Arial" charset="0"/>
                <a:cs typeface="Arial" charset="0"/>
                <a:sym typeface="Cabin"/>
              </a:rPr>
              <a:t>5')</a:t>
            </a:r>
            <a:endParaRPr lang="en-US" sz="3500" u="none" strike="noStrike" cap="none" dirty="0">
              <a:solidFill>
                <a:schemeClr val="lt1"/>
              </a:solidFill>
              <a:latin typeface="Arial" charset="0"/>
              <a:ea typeface="Arial" charset="0"/>
              <a:cs typeface="Arial" charset="0"/>
              <a:sym typeface="Cabin"/>
            </a:endParaRPr>
          </a:p>
        </p:txBody>
      </p:sp>
      <p:sp>
        <p:nvSpPr>
          <p:cNvPr id="312" name="Shape 312"/>
          <p:cNvSpPr txBox="1"/>
          <p:nvPr/>
        </p:nvSpPr>
        <p:spPr>
          <a:xfrm>
            <a:off x="10819551" y="3542161"/>
            <a:ext cx="723900" cy="6221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Όχι</a:t>
            </a:r>
            <a:endParaRPr lang="en-US" sz="3600" u="none" strike="noStrike" cap="none" dirty="0">
              <a:solidFill>
                <a:schemeClr val="lt1"/>
              </a:solidFill>
              <a:latin typeface="Arial" charset="0"/>
              <a:ea typeface="Arial" charset="0"/>
              <a:cs typeface="Arial" charset="0"/>
              <a:sym typeface="Cabin"/>
            </a:endParaRPr>
          </a:p>
        </p:txBody>
      </p:sp>
      <p:sp>
        <p:nvSpPr>
          <p:cNvPr id="313" name="Shape 313"/>
          <p:cNvSpPr txBox="1"/>
          <p:nvPr/>
        </p:nvSpPr>
        <p:spPr>
          <a:xfrm>
            <a:off x="12387899" y="3459562"/>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500" u="none" strike="noStrike" cap="none" dirty="0">
                <a:solidFill>
                  <a:schemeClr val="lt1"/>
                </a:solidFill>
                <a:latin typeface="Arial" charset="0"/>
                <a:ea typeface="Arial" charset="0"/>
                <a:cs typeface="Arial" charset="0"/>
                <a:sym typeface="Cabin"/>
              </a:rPr>
              <a:t>print('</a:t>
            </a:r>
            <a:r>
              <a:rPr lang="el-GR" sz="3500" u="none" strike="noStrike" cap="none" dirty="0">
                <a:solidFill>
                  <a:schemeClr val="lt1"/>
                </a:solidFill>
                <a:latin typeface="Arial" charset="0"/>
                <a:ea typeface="Arial" charset="0"/>
                <a:cs typeface="Arial" charset="0"/>
                <a:sym typeface="Cabin"/>
              </a:rPr>
              <a:t>Είναι</a:t>
            </a:r>
            <a:r>
              <a:rPr lang="en-US" sz="3500" u="none" strike="noStrike" cap="none" dirty="0">
                <a:solidFill>
                  <a:schemeClr val="lt1"/>
                </a:solidFill>
                <a:latin typeface="Arial" charset="0"/>
                <a:ea typeface="Arial" charset="0"/>
                <a:cs typeface="Arial" charset="0"/>
                <a:sym typeface="Cabin"/>
              </a:rPr>
              <a:t> </a:t>
            </a:r>
            <a:r>
              <a:rPr lang="en-US" sz="3500" dirty="0">
                <a:solidFill>
                  <a:schemeClr val="lt1"/>
                </a:solidFill>
                <a:latin typeface="Arial" charset="0"/>
                <a:ea typeface="Arial" charset="0"/>
                <a:cs typeface="Arial" charset="0"/>
                <a:sym typeface="Cabin"/>
              </a:rPr>
              <a:t>5')</a:t>
            </a:r>
            <a:endParaRPr lang="en-US" sz="3500" u="none" strike="noStrike" cap="none" dirty="0">
              <a:solidFill>
                <a:schemeClr val="lt1"/>
              </a:solidFill>
              <a:latin typeface="Arial" charset="0"/>
              <a:ea typeface="Arial" charset="0"/>
              <a:cs typeface="Arial" charset="0"/>
              <a:sym typeface="Cabin"/>
            </a:endParaRPr>
          </a:p>
        </p:txBody>
      </p:sp>
      <p:cxnSp>
        <p:nvCxnSpPr>
          <p:cNvPr id="314" name="Shape 314"/>
          <p:cNvCxnSpPr>
            <a:endCxn id="313" idx="2"/>
          </p:cNvCxnSpPr>
          <p:nvPr/>
        </p:nvCxnSpPr>
        <p:spPr>
          <a:xfrm rot="10800000" flipH="1">
            <a:off x="13838248" y="4208961"/>
            <a:ext cx="10200" cy="355500"/>
          </a:xfrm>
          <a:prstGeom prst="straightConnector1">
            <a:avLst/>
          </a:prstGeom>
          <a:noFill/>
          <a:ln w="76200" cap="rnd" cmpd="sng">
            <a:solidFill>
              <a:srgbClr val="00FFFF"/>
            </a:solidFill>
            <a:prstDash val="solid"/>
            <a:miter/>
            <a:headEnd type="stealth" w="med" len="med"/>
            <a:tailEnd type="none" w="med" len="med"/>
          </a:ln>
        </p:spPr>
      </p:cxnSp>
      <p:cxnSp>
        <p:nvCxnSpPr>
          <p:cNvPr id="315" name="Shape 315"/>
          <p:cNvCxnSpPr/>
          <p:nvPr/>
        </p:nvCxnSpPr>
        <p:spPr>
          <a:xfrm rot="10800000" flipH="1">
            <a:off x="13853984" y="5769335"/>
            <a:ext cx="10200" cy="355500"/>
          </a:xfrm>
          <a:prstGeom prst="straightConnector1">
            <a:avLst/>
          </a:prstGeom>
          <a:noFill/>
          <a:ln w="76200" cap="rnd" cmpd="sng">
            <a:solidFill>
              <a:srgbClr val="00FFFF"/>
            </a:solidFill>
            <a:prstDash val="solid"/>
            <a:miter/>
            <a:headEnd type="stealth" w="med" len="med"/>
            <a:tailEnd type="none" w="med" len="med"/>
          </a:ln>
        </p:spPr>
      </p:cxnSp>
      <p:cxnSp>
        <p:nvCxnSpPr>
          <p:cNvPr id="316" name="Shape 316"/>
          <p:cNvCxnSpPr/>
          <p:nvPr/>
        </p:nvCxnSpPr>
        <p:spPr>
          <a:xfrm rot="10800000" flipH="1">
            <a:off x="13862221" y="6835772"/>
            <a:ext cx="10200" cy="355500"/>
          </a:xfrm>
          <a:prstGeom prst="straightConnector1">
            <a:avLst/>
          </a:prstGeom>
          <a:noFill/>
          <a:ln w="76200" cap="rnd" cmpd="sng">
            <a:solidFill>
              <a:srgbClr val="00FFFF"/>
            </a:solidFill>
            <a:prstDash val="solid"/>
            <a:miter/>
            <a:headEnd type="stealth" w="med" len="med"/>
            <a:tailEnd type="none"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Shape 321"/>
          <p:cNvSpPr txBox="1">
            <a:spLocks noGrp="1"/>
          </p:cNvSpPr>
          <p:nvPr>
            <p:ph type="title"/>
          </p:nvPr>
        </p:nvSpPr>
        <p:spPr>
          <a:xfrm>
            <a:off x="727075" y="745588"/>
            <a:ext cx="13512800"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Εσοχή</a:t>
            </a:r>
            <a:endParaRPr lang="en-US" sz="7600" u="none" strike="noStrike" cap="none" dirty="0">
              <a:solidFill>
                <a:srgbClr val="FFD966"/>
              </a:solidFill>
              <a:latin typeface="Arial" charset="0"/>
              <a:ea typeface="Arial" charset="0"/>
              <a:cs typeface="Arial" charset="0"/>
              <a:sym typeface="Cabin"/>
            </a:endParaRPr>
          </a:p>
        </p:txBody>
      </p:sp>
      <p:sp>
        <p:nvSpPr>
          <p:cNvPr id="322" name="Shape 322"/>
          <p:cNvSpPr txBox="1">
            <a:spLocks noGrp="1"/>
          </p:cNvSpPr>
          <p:nvPr>
            <p:ph type="body" idx="1"/>
          </p:nvPr>
        </p:nvSpPr>
        <p:spPr>
          <a:xfrm>
            <a:off x="946523" y="2592296"/>
            <a:ext cx="14269178" cy="5640168"/>
          </a:xfrm>
          <a:prstGeom prst="rect">
            <a:avLst/>
          </a:prstGeom>
          <a:noFill/>
          <a:ln>
            <a:noFill/>
          </a:ln>
        </p:spPr>
        <p:txBody>
          <a:bodyPr lIns="38100" tIns="38100" rIns="38100" bIns="38100" anchor="ctr" anchorCtr="0">
            <a:noAutofit/>
          </a:bodyPr>
          <a:lstStyle/>
          <a:p>
            <a:pPr marL="749300" marR="0" lvl="0" indent="-345694" algn="l" rtl="0">
              <a:lnSpc>
                <a:spcPct val="100000"/>
              </a:lnSpc>
              <a:spcBef>
                <a:spcPts val="0"/>
              </a:spcBef>
              <a:spcAft>
                <a:spcPts val="0"/>
              </a:spcAft>
              <a:buClr>
                <a:srgbClr val="FF7F00"/>
              </a:buClr>
              <a:buSzPct val="100000"/>
              <a:buFont typeface="Cabin"/>
              <a:buChar char="•"/>
            </a:pPr>
            <a:r>
              <a:rPr lang="el-GR" sz="3200" dirty="0">
                <a:solidFill>
                  <a:srgbClr val="FF9900"/>
                </a:solidFill>
                <a:latin typeface="Arial" charset="0"/>
                <a:cs typeface="Arial" charset="0"/>
                <a:sym typeface="Cabin"/>
              </a:rPr>
              <a:t>Αύξηση</a:t>
            </a:r>
            <a:r>
              <a:rPr lang="el-GR" sz="3200" u="none" strike="noStrike" cap="none" dirty="0">
                <a:solidFill>
                  <a:schemeClr val="lt1"/>
                </a:solidFill>
                <a:latin typeface="Arial" charset="0"/>
                <a:ea typeface="Arial" charset="0"/>
                <a:cs typeface="Arial" charset="0"/>
                <a:sym typeface="Cabin"/>
              </a:rPr>
              <a:t> </a:t>
            </a:r>
            <a:r>
              <a:rPr lang="el-GR" sz="3200" dirty="0">
                <a:solidFill>
                  <a:srgbClr val="FF9900"/>
                </a:solidFill>
                <a:latin typeface="Arial" charset="0"/>
                <a:cs typeface="Arial" charset="0"/>
                <a:sym typeface="Cabin"/>
              </a:rPr>
              <a:t>εσοχής</a:t>
            </a:r>
            <a:r>
              <a:rPr lang="el-GR" sz="3200" u="none" strike="noStrike" cap="none" dirty="0">
                <a:solidFill>
                  <a:schemeClr val="lt1"/>
                </a:solidFill>
                <a:latin typeface="Arial" charset="0"/>
                <a:ea typeface="Arial" charset="0"/>
                <a:cs typeface="Arial" charset="0"/>
                <a:sym typeface="Cabin"/>
              </a:rPr>
              <a:t> μετά από μια εντολή </a:t>
            </a:r>
            <a:r>
              <a:rPr lang="el-GR" sz="3200" dirty="0" err="1">
                <a:solidFill>
                  <a:srgbClr val="FFFF00"/>
                </a:solidFill>
                <a:latin typeface="Arial" charset="0"/>
                <a:cs typeface="Arial" charset="0"/>
                <a:sym typeface="Cabin"/>
              </a:rPr>
              <a:t>if</a:t>
            </a:r>
            <a:r>
              <a:rPr lang="el-GR" sz="3200" u="none" strike="noStrike" cap="none" dirty="0">
                <a:solidFill>
                  <a:schemeClr val="lt1"/>
                </a:solidFill>
                <a:latin typeface="Arial" charset="0"/>
                <a:ea typeface="Arial" charset="0"/>
                <a:cs typeface="Arial" charset="0"/>
                <a:sym typeface="Cabin"/>
              </a:rPr>
              <a:t> ή </a:t>
            </a:r>
            <a:r>
              <a:rPr lang="en-US" sz="3200" u="none" strike="noStrike" cap="none" dirty="0">
                <a:solidFill>
                  <a:srgbClr val="FFFF00"/>
                </a:solidFill>
                <a:latin typeface="Arial" charset="0"/>
                <a:ea typeface="Arial" charset="0"/>
                <a:cs typeface="Arial" charset="0"/>
                <a:sym typeface="Cabin"/>
              </a:rPr>
              <a:t>for</a:t>
            </a:r>
            <a:r>
              <a:rPr lang="el-GR" sz="3200" u="none" strike="noStrike" cap="none" dirty="0">
                <a:solidFill>
                  <a:schemeClr val="lt1"/>
                </a:solidFill>
                <a:latin typeface="Arial" charset="0"/>
                <a:ea typeface="Arial" charset="0"/>
                <a:cs typeface="Arial" charset="0"/>
                <a:sym typeface="Cabin"/>
              </a:rPr>
              <a:t> (μετά το :)</a:t>
            </a:r>
            <a:endParaRPr lang="en-US" sz="3200" u="none" strike="noStrike" cap="none" dirty="0">
              <a:solidFill>
                <a:schemeClr val="lt1"/>
              </a:solidFill>
              <a:latin typeface="Arial" charset="0"/>
              <a:ea typeface="Arial" charset="0"/>
              <a:cs typeface="Arial" charset="0"/>
              <a:sym typeface="Cabin"/>
            </a:endParaRPr>
          </a:p>
          <a:p>
            <a:pPr marL="749300" marR="0" lvl="0" indent="-345694" algn="l" rtl="0">
              <a:lnSpc>
                <a:spcPct val="100000"/>
              </a:lnSpc>
              <a:spcBef>
                <a:spcPts val="3500"/>
              </a:spcBef>
              <a:spcAft>
                <a:spcPts val="0"/>
              </a:spcAft>
              <a:buClr>
                <a:srgbClr val="FF7F00"/>
              </a:buClr>
              <a:buSzPct val="100000"/>
              <a:buFont typeface="Cabin"/>
              <a:buChar char="•"/>
            </a:pPr>
            <a:r>
              <a:rPr lang="el-GR" sz="3200" u="none" strike="noStrike" cap="none" dirty="0">
                <a:solidFill>
                  <a:srgbClr val="FF9900"/>
                </a:solidFill>
                <a:latin typeface="Arial" charset="0"/>
                <a:ea typeface="Arial" charset="0"/>
                <a:cs typeface="Arial" charset="0"/>
                <a:sym typeface="Cabin"/>
              </a:rPr>
              <a:t>Διατήρηση</a:t>
            </a:r>
            <a:r>
              <a:rPr lang="en-US" sz="3200" u="none" strike="noStrike" cap="none" dirty="0">
                <a:solidFill>
                  <a:srgbClr val="FF9900"/>
                </a:solidFill>
                <a:latin typeface="Arial" charset="0"/>
                <a:ea typeface="Arial" charset="0"/>
                <a:cs typeface="Arial" charset="0"/>
                <a:sym typeface="Cabin"/>
              </a:rPr>
              <a:t> </a:t>
            </a:r>
            <a:r>
              <a:rPr lang="el-GR" sz="3200" u="none" strike="noStrike" cap="none" dirty="0">
                <a:solidFill>
                  <a:srgbClr val="FF9900"/>
                </a:solidFill>
                <a:latin typeface="Arial" charset="0"/>
                <a:ea typeface="Arial" charset="0"/>
                <a:cs typeface="Arial" charset="0"/>
                <a:sym typeface="Cabin"/>
              </a:rPr>
              <a:t>εσοχής</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για να υποδείξουμε το</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rgbClr val="FF9900"/>
                </a:solidFill>
                <a:latin typeface="Arial" charset="0"/>
                <a:ea typeface="Arial" charset="0"/>
                <a:cs typeface="Arial" charset="0"/>
                <a:sym typeface="Cabin"/>
              </a:rPr>
              <a:t>πεδίο εφαρμογής</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του μπλοκ </a:t>
            </a:r>
            <a:r>
              <a:rPr lang="en-US" sz="3200" u="none" strike="noStrike" cap="none" dirty="0">
                <a:solidFill>
                  <a:schemeClr val="lt1"/>
                </a:solidFill>
                <a:latin typeface="Arial" charset="0"/>
                <a:ea typeface="Arial" charset="0"/>
                <a:cs typeface="Arial" charset="0"/>
                <a:sym typeface="Cabin"/>
              </a:rPr>
              <a:t>(</a:t>
            </a:r>
            <a:r>
              <a:rPr lang="el-GR" sz="3200" u="none" strike="noStrike" cap="none" dirty="0">
                <a:solidFill>
                  <a:schemeClr val="lt1"/>
                </a:solidFill>
                <a:latin typeface="Arial" charset="0"/>
                <a:ea typeface="Arial" charset="0"/>
                <a:cs typeface="Arial" charset="0"/>
                <a:sym typeface="Cabin"/>
              </a:rPr>
              <a:t>ποιες γραμμές επηρεάζονται από το</a:t>
            </a:r>
            <a:r>
              <a:rPr lang="en-US" sz="3200" u="none" strike="noStrike" cap="none" dirty="0">
                <a:solidFill>
                  <a:srgbClr val="FFFF00"/>
                </a:solidFill>
                <a:latin typeface="Arial" charset="0"/>
                <a:ea typeface="Arial" charset="0"/>
                <a:cs typeface="Arial" charset="0"/>
                <a:sym typeface="Cabin"/>
              </a:rPr>
              <a:t> if</a:t>
            </a:r>
            <a:r>
              <a:rPr lang="en-US" sz="3200" u="none" strike="noStrike" cap="none" dirty="0">
                <a:solidFill>
                  <a:schemeClr val="lt1"/>
                </a:solidFill>
                <a:latin typeface="Arial" charset="0"/>
                <a:ea typeface="Arial" charset="0"/>
                <a:cs typeface="Arial" charset="0"/>
                <a:sym typeface="Cabin"/>
              </a:rPr>
              <a:t>/</a:t>
            </a:r>
            <a:r>
              <a:rPr lang="en-US" sz="3200" u="none" strike="noStrike" cap="none" dirty="0">
                <a:solidFill>
                  <a:srgbClr val="FFFF00"/>
                </a:solidFill>
                <a:latin typeface="Arial" charset="0"/>
                <a:ea typeface="Arial" charset="0"/>
                <a:cs typeface="Arial" charset="0"/>
                <a:sym typeface="Cabin"/>
              </a:rPr>
              <a:t>for</a:t>
            </a:r>
            <a:r>
              <a:rPr lang="en-US" sz="3200" u="none" strike="noStrike" cap="none" dirty="0">
                <a:solidFill>
                  <a:schemeClr val="lt1"/>
                </a:solidFill>
                <a:latin typeface="Arial" charset="0"/>
                <a:ea typeface="Arial" charset="0"/>
                <a:cs typeface="Arial" charset="0"/>
                <a:sym typeface="Cabin"/>
              </a:rPr>
              <a:t>)</a:t>
            </a:r>
          </a:p>
          <a:p>
            <a:pPr marL="749300" marR="0" lvl="0" indent="-345694" algn="l" rtl="0">
              <a:lnSpc>
                <a:spcPct val="100000"/>
              </a:lnSpc>
              <a:spcBef>
                <a:spcPts val="3500"/>
              </a:spcBef>
              <a:spcAft>
                <a:spcPts val="0"/>
              </a:spcAft>
              <a:buClr>
                <a:srgbClr val="FF7F00"/>
              </a:buClr>
              <a:buSzPct val="100000"/>
              <a:buFont typeface="Cabin"/>
              <a:buChar char="•"/>
            </a:pPr>
            <a:r>
              <a:rPr lang="el-GR" sz="3200" u="none" strike="noStrike" cap="none" dirty="0">
                <a:solidFill>
                  <a:srgbClr val="FF9900"/>
                </a:solidFill>
                <a:latin typeface="Arial" charset="0"/>
                <a:ea typeface="Arial" charset="0"/>
                <a:cs typeface="Arial" charset="0"/>
                <a:sym typeface="Cabin"/>
              </a:rPr>
              <a:t>Μείωση</a:t>
            </a:r>
            <a:r>
              <a:rPr lang="en-US" sz="3200" u="none" strike="noStrike" cap="none" dirty="0">
                <a:solidFill>
                  <a:srgbClr val="FF9900"/>
                </a:solidFill>
                <a:latin typeface="Arial" charset="0"/>
                <a:ea typeface="Arial" charset="0"/>
                <a:cs typeface="Arial" charset="0"/>
                <a:sym typeface="Cabin"/>
              </a:rPr>
              <a:t> </a:t>
            </a:r>
            <a:r>
              <a:rPr lang="el-GR" sz="3200" u="none" strike="noStrike" cap="none" dirty="0">
                <a:solidFill>
                  <a:srgbClr val="FF9900"/>
                </a:solidFill>
                <a:latin typeface="Arial" charset="0"/>
                <a:ea typeface="Arial" charset="0"/>
                <a:cs typeface="Arial" charset="0"/>
                <a:sym typeface="Cabin"/>
              </a:rPr>
              <a:t>εσοχής</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rgbClr val="FFFFFF"/>
                </a:solidFill>
                <a:latin typeface="Arial" charset="0"/>
                <a:ea typeface="Arial" charset="0"/>
                <a:cs typeface="Arial" charset="0"/>
                <a:sym typeface="Cabin"/>
              </a:rPr>
              <a:t>πίσω στο επίπεδο του</a:t>
            </a:r>
            <a:r>
              <a:rPr lang="en-US" sz="3200" u="none" strike="noStrike" cap="none" dirty="0">
                <a:solidFill>
                  <a:schemeClr val="lt1"/>
                </a:solidFill>
                <a:latin typeface="Arial" charset="0"/>
                <a:ea typeface="Arial" charset="0"/>
                <a:cs typeface="Arial" charset="0"/>
                <a:sym typeface="Cabin"/>
              </a:rPr>
              <a:t> </a:t>
            </a:r>
            <a:r>
              <a:rPr lang="en-US" sz="3200" u="none" strike="noStrike" cap="none" dirty="0">
                <a:solidFill>
                  <a:srgbClr val="FFFF00"/>
                </a:solidFill>
                <a:latin typeface="Arial" charset="0"/>
                <a:ea typeface="Arial" charset="0"/>
                <a:cs typeface="Arial" charset="0"/>
                <a:sym typeface="Cabin"/>
              </a:rPr>
              <a:t>if</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ή του</a:t>
            </a:r>
            <a:r>
              <a:rPr lang="en-US" sz="3200" u="none" strike="noStrike" cap="none" dirty="0">
                <a:solidFill>
                  <a:schemeClr val="lt1"/>
                </a:solidFill>
                <a:latin typeface="Arial" charset="0"/>
                <a:ea typeface="Arial" charset="0"/>
                <a:cs typeface="Arial" charset="0"/>
                <a:sym typeface="Cabin"/>
              </a:rPr>
              <a:t> </a:t>
            </a:r>
            <a:r>
              <a:rPr lang="en-US" sz="3200" u="none" strike="noStrike" cap="none" dirty="0">
                <a:solidFill>
                  <a:srgbClr val="FFFF00"/>
                </a:solidFill>
                <a:latin typeface="Arial" charset="0"/>
                <a:ea typeface="Arial" charset="0"/>
                <a:cs typeface="Arial" charset="0"/>
                <a:sym typeface="Cabin"/>
              </a:rPr>
              <a:t>for</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για να υποδηλώσουμε το τέλος του μπλοκ</a:t>
            </a:r>
            <a:endParaRPr lang="en-US" sz="3200" u="none" strike="noStrike" cap="none" dirty="0">
              <a:solidFill>
                <a:schemeClr val="lt1"/>
              </a:solidFill>
              <a:latin typeface="Arial" charset="0"/>
              <a:ea typeface="Arial" charset="0"/>
              <a:cs typeface="Arial" charset="0"/>
              <a:sym typeface="Cabin"/>
            </a:endParaRPr>
          </a:p>
          <a:p>
            <a:pPr marL="749300" marR="0" lvl="0" indent="-345694" algn="l" rtl="0">
              <a:lnSpc>
                <a:spcPct val="100000"/>
              </a:lnSpc>
              <a:spcBef>
                <a:spcPts val="3500"/>
              </a:spcBef>
              <a:spcAft>
                <a:spcPts val="0"/>
              </a:spcAft>
              <a:buClr>
                <a:srgbClr val="FFFF00"/>
              </a:buClr>
              <a:buSzPct val="100000"/>
              <a:buFont typeface="Cabin"/>
              <a:buChar char="•"/>
            </a:pPr>
            <a:r>
              <a:rPr lang="el-GR" sz="3200" u="none" strike="noStrike" cap="none" dirty="0">
                <a:solidFill>
                  <a:srgbClr val="FFFF00"/>
                </a:solidFill>
                <a:latin typeface="Arial" charset="0"/>
                <a:ea typeface="Arial" charset="0"/>
                <a:cs typeface="Arial" charset="0"/>
                <a:sym typeface="Cabin"/>
              </a:rPr>
              <a:t>Κενές γραμμές</a:t>
            </a:r>
            <a:r>
              <a:rPr lang="en-US" sz="3200" u="none" strike="noStrike" cap="none" dirty="0">
                <a:solidFill>
                  <a:srgbClr val="FFFF00"/>
                </a:solidFill>
                <a:latin typeface="Arial" charset="0"/>
                <a:ea typeface="Arial" charset="0"/>
                <a:cs typeface="Arial" charset="0"/>
                <a:sym typeface="Cabin"/>
              </a:rPr>
              <a:t> </a:t>
            </a:r>
            <a:r>
              <a:rPr lang="el-GR" sz="3200" u="none" strike="noStrike" cap="none" dirty="0">
                <a:solidFill>
                  <a:srgbClr val="FFFFFF"/>
                </a:solidFill>
                <a:latin typeface="Arial" charset="0"/>
                <a:ea typeface="Arial" charset="0"/>
                <a:cs typeface="Arial" charset="0"/>
                <a:sym typeface="Cabin"/>
              </a:rPr>
              <a:t>αγνοούνται</a:t>
            </a:r>
            <a:r>
              <a:rPr lang="en-US" sz="3200" u="none" strike="noStrike" cap="none" dirty="0">
                <a:solidFill>
                  <a:srgbClr val="FFFFFF"/>
                </a:solidFill>
                <a:latin typeface="Arial" charset="0"/>
                <a:ea typeface="Arial" charset="0"/>
                <a:cs typeface="Arial" charset="0"/>
                <a:sym typeface="Cabin"/>
              </a:rPr>
              <a:t> – </a:t>
            </a:r>
            <a:r>
              <a:rPr lang="el-GR" sz="3200" u="none" strike="noStrike" cap="none" dirty="0">
                <a:solidFill>
                  <a:srgbClr val="FFFFFF"/>
                </a:solidFill>
                <a:latin typeface="Arial" charset="0"/>
                <a:ea typeface="Arial" charset="0"/>
                <a:cs typeface="Arial" charset="0"/>
                <a:sym typeface="Cabin"/>
              </a:rPr>
              <a:t>δεν επηρεάζουν τις</a:t>
            </a:r>
            <a:r>
              <a:rPr lang="en-US" sz="3200" u="none" strike="noStrike" cap="none" dirty="0">
                <a:solidFill>
                  <a:srgbClr val="FFFFFF"/>
                </a:solidFill>
                <a:latin typeface="Arial" charset="0"/>
                <a:ea typeface="Arial" charset="0"/>
                <a:cs typeface="Arial" charset="0"/>
                <a:sym typeface="Cabin"/>
              </a:rPr>
              <a:t> </a:t>
            </a:r>
            <a:r>
              <a:rPr lang="el-GR" sz="3200" u="none" strike="noStrike" cap="none" dirty="0">
                <a:solidFill>
                  <a:srgbClr val="FF9900"/>
                </a:solidFill>
                <a:latin typeface="Arial" charset="0"/>
                <a:ea typeface="Arial" charset="0"/>
                <a:cs typeface="Arial" charset="0"/>
                <a:sym typeface="Cabin"/>
              </a:rPr>
              <a:t>εσοχές</a:t>
            </a:r>
            <a:endParaRPr lang="en-US" sz="3200" u="none" strike="noStrike" cap="none" dirty="0">
              <a:solidFill>
                <a:srgbClr val="FF9900"/>
              </a:solidFill>
              <a:latin typeface="Arial" charset="0"/>
              <a:ea typeface="Arial" charset="0"/>
              <a:cs typeface="Arial" charset="0"/>
              <a:sym typeface="Cabin"/>
            </a:endParaRPr>
          </a:p>
          <a:p>
            <a:pPr marL="749300" marR="0" lvl="0" indent="-345694" algn="l" rtl="0">
              <a:lnSpc>
                <a:spcPct val="100000"/>
              </a:lnSpc>
              <a:spcBef>
                <a:spcPts val="3500"/>
              </a:spcBef>
              <a:spcAft>
                <a:spcPts val="0"/>
              </a:spcAft>
              <a:buClr>
                <a:srgbClr val="FFFF00"/>
              </a:buClr>
              <a:buSzPct val="100000"/>
              <a:buFont typeface="Cabin"/>
              <a:buChar char="•"/>
            </a:pPr>
            <a:r>
              <a:rPr lang="el-GR" sz="3200" u="none" strike="noStrike" cap="none" dirty="0">
                <a:solidFill>
                  <a:srgbClr val="FFFF00"/>
                </a:solidFill>
                <a:latin typeface="Arial" charset="0"/>
                <a:ea typeface="Arial" charset="0"/>
                <a:cs typeface="Arial" charset="0"/>
                <a:sym typeface="Cabin"/>
              </a:rPr>
              <a:t>Σχόλια</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σε μια γραμμή, ούτω ή άλλως αγνοούνται σε σχέση με την </a:t>
            </a:r>
            <a:r>
              <a:rPr lang="el-GR" sz="3200" dirty="0">
                <a:solidFill>
                  <a:srgbClr val="FF9900"/>
                </a:solidFill>
                <a:latin typeface="Arial" charset="0"/>
                <a:cs typeface="Arial" charset="0"/>
                <a:sym typeface="Cabin"/>
              </a:rPr>
              <a:t>εσοχή</a:t>
            </a:r>
            <a:endParaRPr lang="en-US" sz="3200" dirty="0">
              <a:solidFill>
                <a:srgbClr val="FF9900"/>
              </a:solidFill>
              <a:latin typeface="Arial" charset="0"/>
              <a:cs typeface="Arial" charset="0"/>
              <a:sym typeface="Cabi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Shape 327"/>
          <p:cNvSpPr txBox="1">
            <a:spLocks noGrp="1"/>
          </p:cNvSpPr>
          <p:nvPr>
            <p:ph type="title"/>
          </p:nvPr>
        </p:nvSpPr>
        <p:spPr>
          <a:xfrm>
            <a:off x="381000" y="608428"/>
            <a:ext cx="15438120"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7200" u="none" strike="noStrike" cap="none" dirty="0">
                <a:solidFill>
                  <a:srgbClr val="FFD966"/>
                </a:solidFill>
                <a:latin typeface="Arial" charset="0"/>
                <a:ea typeface="Arial" charset="0"/>
                <a:cs typeface="Arial" charset="0"/>
                <a:sym typeface="Cabin"/>
              </a:rPr>
              <a:t>Προσοχή</a:t>
            </a:r>
            <a:r>
              <a:rPr lang="en-US" sz="7200" u="none" strike="noStrike" cap="none" dirty="0">
                <a:solidFill>
                  <a:srgbClr val="FFD966"/>
                </a:solidFill>
                <a:latin typeface="Arial" charset="0"/>
                <a:ea typeface="Arial" charset="0"/>
                <a:cs typeface="Arial" charset="0"/>
                <a:sym typeface="Cabin"/>
              </a:rPr>
              <a:t>:</a:t>
            </a:r>
            <a:r>
              <a:rPr lang="en-US" sz="7200" u="none" strike="noStrike" cap="none" dirty="0">
                <a:solidFill>
                  <a:srgbClr val="FFFF00"/>
                </a:solidFill>
                <a:latin typeface="Arial" charset="0"/>
                <a:ea typeface="Arial" charset="0"/>
                <a:cs typeface="Arial" charset="0"/>
                <a:sym typeface="Cabin"/>
              </a:rPr>
              <a:t> </a:t>
            </a:r>
            <a:r>
              <a:rPr lang="el-GR" sz="7200" u="sng" strike="noStrike" cap="none" dirty="0">
                <a:solidFill>
                  <a:srgbClr val="E06666"/>
                </a:solidFill>
                <a:latin typeface="Arial" charset="0"/>
                <a:ea typeface="Arial" charset="0"/>
                <a:cs typeface="Arial" charset="0"/>
                <a:sym typeface="Cabin"/>
              </a:rPr>
              <a:t>Απενεργοποιήστε</a:t>
            </a:r>
            <a:r>
              <a:rPr lang="en-US" sz="7200" u="none" strike="noStrike" cap="none" dirty="0">
                <a:solidFill>
                  <a:srgbClr val="E06666"/>
                </a:solidFill>
                <a:latin typeface="Arial" charset="0"/>
                <a:ea typeface="Arial" charset="0"/>
                <a:cs typeface="Arial" charset="0"/>
                <a:sym typeface="Cabin"/>
              </a:rPr>
              <a:t> </a:t>
            </a:r>
            <a:r>
              <a:rPr lang="el-GR" sz="7200" u="none" strike="noStrike" cap="none" dirty="0">
                <a:solidFill>
                  <a:srgbClr val="E06666"/>
                </a:solidFill>
                <a:latin typeface="Arial" charset="0"/>
                <a:ea typeface="Arial" charset="0"/>
                <a:cs typeface="Arial" charset="0"/>
                <a:sym typeface="Cabin"/>
              </a:rPr>
              <a:t>τα </a:t>
            </a:r>
            <a:r>
              <a:rPr lang="en-US" sz="7200" u="none" strike="noStrike" cap="none" dirty="0">
                <a:solidFill>
                  <a:srgbClr val="E06666"/>
                </a:solidFill>
                <a:latin typeface="Arial" charset="0"/>
                <a:ea typeface="Arial" charset="0"/>
                <a:cs typeface="Arial" charset="0"/>
                <a:sym typeface="Cabin"/>
              </a:rPr>
              <a:t>Tab!!</a:t>
            </a:r>
          </a:p>
        </p:txBody>
      </p:sp>
      <p:sp>
        <p:nvSpPr>
          <p:cNvPr id="328" name="Shape 328"/>
          <p:cNvSpPr txBox="1">
            <a:spLocks noGrp="1"/>
          </p:cNvSpPr>
          <p:nvPr>
            <p:ph type="body" idx="1"/>
          </p:nvPr>
        </p:nvSpPr>
        <p:spPr>
          <a:xfrm>
            <a:off x="707166" y="2603501"/>
            <a:ext cx="14841668" cy="5640168"/>
          </a:xfrm>
          <a:prstGeom prst="rect">
            <a:avLst/>
          </a:prstGeom>
          <a:noFill/>
          <a:ln>
            <a:noFill/>
          </a:ln>
        </p:spPr>
        <p:txBody>
          <a:bodyPr lIns="38100" tIns="38100" rIns="38100" bIns="38100" anchor="ctr" anchorCtr="0">
            <a:noAutofit/>
          </a:bodyPr>
          <a:lstStyle/>
          <a:p>
            <a:pPr marL="749300" lvl="0" indent="-345694">
              <a:spcBef>
                <a:spcPts val="0"/>
              </a:spcBef>
              <a:buSzPct val="100000"/>
            </a:pPr>
            <a:r>
              <a:rPr lang="el-GR" sz="3200" dirty="0">
                <a:solidFill>
                  <a:schemeClr val="lt1"/>
                </a:solidFill>
                <a:latin typeface="Arial" charset="0"/>
                <a:ea typeface="Arial" charset="0"/>
                <a:cs typeface="Arial" charset="0"/>
                <a:sym typeface="Cabin"/>
              </a:rPr>
              <a:t>Το </a:t>
            </a:r>
            <a:r>
              <a:rPr lang="en-US" sz="3200" dirty="0">
                <a:solidFill>
                  <a:schemeClr val="lt1"/>
                </a:solidFill>
                <a:latin typeface="Arial" charset="0"/>
                <a:ea typeface="Arial" charset="0"/>
                <a:cs typeface="Arial" charset="0"/>
                <a:sym typeface="Cabin"/>
              </a:rPr>
              <a:t>Atom </a:t>
            </a:r>
            <a:r>
              <a:rPr lang="el-GR" sz="3200" dirty="0">
                <a:solidFill>
                  <a:schemeClr val="lt1"/>
                </a:solidFill>
                <a:latin typeface="Arial" charset="0"/>
                <a:ea typeface="Arial" charset="0"/>
                <a:cs typeface="Arial" charset="0"/>
                <a:sym typeface="Cabin"/>
              </a:rPr>
              <a:t>αυτόματα χρησιμοποιεί το κενό</a:t>
            </a:r>
            <a:r>
              <a:rPr lang="en-US" sz="3200" dirty="0">
                <a:solidFill>
                  <a:schemeClr val="lt1"/>
                </a:solidFill>
                <a:latin typeface="Arial" charset="0"/>
                <a:ea typeface="Arial" charset="0"/>
                <a:cs typeface="Arial" charset="0"/>
                <a:sym typeface="Cabin"/>
              </a:rPr>
              <a:t> </a:t>
            </a:r>
            <a:r>
              <a:rPr lang="el-GR" sz="3200" dirty="0">
                <a:solidFill>
                  <a:schemeClr val="lt1"/>
                </a:solidFill>
                <a:latin typeface="Arial" charset="0"/>
                <a:ea typeface="Arial" charset="0"/>
                <a:cs typeface="Arial" charset="0"/>
                <a:sym typeface="Cabin"/>
              </a:rPr>
              <a:t>για αρχεία με επίθεμα </a:t>
            </a:r>
            <a:r>
              <a:rPr lang="en-US" sz="3200" dirty="0">
                <a:solidFill>
                  <a:schemeClr val="lt1"/>
                </a:solidFill>
                <a:latin typeface="Arial" charset="0"/>
                <a:ea typeface="Arial" charset="0"/>
                <a:cs typeface="Arial" charset="0"/>
                <a:sym typeface="Cabin"/>
              </a:rPr>
              <a:t>".</a:t>
            </a:r>
            <a:r>
              <a:rPr lang="en-US" sz="3200" dirty="0" err="1">
                <a:solidFill>
                  <a:schemeClr val="lt1"/>
                </a:solidFill>
                <a:latin typeface="Arial" charset="0"/>
                <a:ea typeface="Arial" charset="0"/>
                <a:cs typeface="Arial" charset="0"/>
                <a:sym typeface="Cabin"/>
              </a:rPr>
              <a:t>py</a:t>
            </a:r>
            <a:r>
              <a:rPr lang="en-US" sz="3200" dirty="0">
                <a:solidFill>
                  <a:schemeClr val="lt1"/>
                </a:solidFill>
                <a:latin typeface="Arial" charset="0"/>
                <a:ea typeface="Arial" charset="0"/>
                <a:cs typeface="Arial" charset="0"/>
                <a:sym typeface="Cabin"/>
              </a:rPr>
              <a:t>"  (</a:t>
            </a:r>
            <a:r>
              <a:rPr lang="el-GR" sz="3200" dirty="0">
                <a:solidFill>
                  <a:schemeClr val="lt1"/>
                </a:solidFill>
                <a:latin typeface="Arial" charset="0"/>
                <a:ea typeface="Arial" charset="0"/>
                <a:cs typeface="Arial" charset="0"/>
                <a:sym typeface="Cabin"/>
              </a:rPr>
              <a:t>ωραία</a:t>
            </a:r>
            <a:r>
              <a:rPr lang="en-US" sz="3200" dirty="0">
                <a:solidFill>
                  <a:schemeClr val="lt1"/>
                </a:solidFill>
                <a:latin typeface="Arial" charset="0"/>
                <a:ea typeface="Arial" charset="0"/>
                <a:cs typeface="Arial" charset="0"/>
                <a:sym typeface="Cabin"/>
              </a:rPr>
              <a:t>!)</a:t>
            </a:r>
          </a:p>
          <a:p>
            <a:pPr marL="749300" lvl="0" indent="-345694">
              <a:spcBef>
                <a:spcPts val="0"/>
              </a:spcBef>
              <a:buSzPct val="100000"/>
            </a:pPr>
            <a:endParaRPr lang="en-US" sz="3200" dirty="0">
              <a:solidFill>
                <a:schemeClr val="lt1"/>
              </a:solidFill>
              <a:latin typeface="Arial" charset="0"/>
              <a:ea typeface="Arial" charset="0"/>
              <a:cs typeface="Arial" charset="0"/>
              <a:sym typeface="Cabin"/>
            </a:endParaRPr>
          </a:p>
          <a:p>
            <a:pPr marL="749300" marR="0" lvl="0" indent="-345694" algn="l" rtl="0">
              <a:lnSpc>
                <a:spcPct val="100000"/>
              </a:lnSpc>
              <a:spcBef>
                <a:spcPts val="0"/>
              </a:spcBef>
              <a:spcAft>
                <a:spcPts val="0"/>
              </a:spcAft>
              <a:buClr>
                <a:schemeClr val="lt1"/>
              </a:buClr>
              <a:buSzPct val="100000"/>
              <a:buFont typeface="Cabin"/>
              <a:buChar char="•"/>
            </a:pPr>
            <a:r>
              <a:rPr lang="el-GR" sz="3200" u="none" strike="noStrike" cap="none" dirty="0">
                <a:solidFill>
                  <a:schemeClr val="lt1"/>
                </a:solidFill>
                <a:latin typeface="Arial" charset="0"/>
                <a:ea typeface="Arial" charset="0"/>
                <a:cs typeface="Arial" charset="0"/>
                <a:sym typeface="Cabin"/>
              </a:rPr>
              <a:t>Οι περισσότεροι επεξεργαστές κειμένου μπορεί να μετατρέψουν τα </a:t>
            </a:r>
            <a:r>
              <a:rPr lang="en-US" sz="3200" u="none" strike="noStrike" cap="none" dirty="0">
                <a:solidFill>
                  <a:srgbClr val="FF9900"/>
                </a:solidFill>
                <a:latin typeface="Arial" charset="0"/>
                <a:ea typeface="Arial" charset="0"/>
                <a:cs typeface="Arial" charset="0"/>
                <a:sym typeface="Cabin"/>
              </a:rPr>
              <a:t>tab</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σε</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κενά</a:t>
            </a:r>
            <a:r>
              <a:rPr lang="en-US" sz="3200" u="none" strike="noStrike" cap="none" dirty="0">
                <a:solidFill>
                  <a:schemeClr val="lt1"/>
                </a:solidFill>
                <a:latin typeface="Arial" charset="0"/>
                <a:ea typeface="Arial" charset="0"/>
                <a:cs typeface="Arial" charset="0"/>
                <a:sym typeface="Cabin"/>
              </a:rPr>
              <a:t> - </a:t>
            </a:r>
            <a:r>
              <a:rPr lang="el-GR" sz="3200" u="none" strike="noStrike" cap="none" dirty="0">
                <a:solidFill>
                  <a:schemeClr val="lt1"/>
                </a:solidFill>
                <a:latin typeface="Arial" charset="0"/>
                <a:ea typeface="Arial" charset="0"/>
                <a:cs typeface="Arial" charset="0"/>
                <a:sym typeface="Cabin"/>
              </a:rPr>
              <a:t>βεβαιωθείτε ότι έχετε ενεργοποιήσει αυτήν τη λειτουργία</a:t>
            </a:r>
            <a:endParaRPr lang="en-US" sz="3200" u="none" strike="noStrike" cap="none" dirty="0">
              <a:solidFill>
                <a:schemeClr val="lt1"/>
              </a:solidFill>
              <a:latin typeface="Arial" charset="0"/>
              <a:ea typeface="Arial" charset="0"/>
              <a:cs typeface="Arial" charset="0"/>
              <a:sym typeface="Cabin"/>
            </a:endParaRPr>
          </a:p>
          <a:p>
            <a:pPr marL="695706" marR="0" lvl="1" indent="0" algn="l" rtl="0">
              <a:lnSpc>
                <a:spcPct val="100000"/>
              </a:lnSpc>
              <a:spcBef>
                <a:spcPts val="3500"/>
              </a:spcBef>
              <a:spcAft>
                <a:spcPts val="0"/>
              </a:spcAft>
              <a:buClr>
                <a:schemeClr val="lt1"/>
              </a:buClr>
              <a:buSzPct val="100000"/>
              <a:buNone/>
            </a:pPr>
            <a:r>
              <a:rPr lang="en-US" sz="3200" u="none" strike="noStrike" cap="none" dirty="0" err="1">
                <a:solidFill>
                  <a:schemeClr val="lt1"/>
                </a:solidFill>
                <a:latin typeface="Arial" charset="0"/>
                <a:ea typeface="Arial" charset="0"/>
                <a:cs typeface="Arial" charset="0"/>
                <a:sym typeface="Cabin"/>
              </a:rPr>
              <a:t> -  NotePad</a:t>
            </a:r>
            <a:r>
              <a:rPr lang="en-US" sz="3200" u="none" strike="noStrike" cap="none" dirty="0">
                <a:solidFill>
                  <a:schemeClr val="lt1"/>
                </a:solidFill>
                <a:latin typeface="Arial" charset="0"/>
                <a:ea typeface="Arial" charset="0"/>
                <a:cs typeface="Arial" charset="0"/>
                <a:sym typeface="Cabin"/>
              </a:rPr>
              <a:t>++:  Settings -&gt; Preferences -&gt; Language Menu/</a:t>
            </a:r>
            <a:r>
              <a:rPr lang="en-US" sz="3200" u="none" strike="noStrike" cap="none" dirty="0">
                <a:solidFill>
                  <a:srgbClr val="FF9900"/>
                </a:solidFill>
                <a:latin typeface="Arial" charset="0"/>
                <a:ea typeface="Arial" charset="0"/>
                <a:cs typeface="Arial" charset="0"/>
                <a:sym typeface="Cabin"/>
              </a:rPr>
              <a:t>Tab</a:t>
            </a:r>
            <a:r>
              <a:rPr lang="en-US" sz="3200" u="none" strike="noStrike" cap="none" dirty="0">
                <a:solidFill>
                  <a:schemeClr val="lt1"/>
                </a:solidFill>
                <a:latin typeface="Arial" charset="0"/>
                <a:ea typeface="Arial" charset="0"/>
                <a:cs typeface="Arial" charset="0"/>
                <a:sym typeface="Cabin"/>
              </a:rPr>
              <a:t> Settings</a:t>
            </a:r>
          </a:p>
          <a:p>
            <a:pPr marL="695706" marR="0" lvl="1" indent="0" algn="l" rtl="0">
              <a:lnSpc>
                <a:spcPct val="100000"/>
              </a:lnSpc>
              <a:spcBef>
                <a:spcPts val="3500"/>
              </a:spcBef>
              <a:spcAft>
                <a:spcPts val="0"/>
              </a:spcAft>
              <a:buClr>
                <a:schemeClr val="lt1"/>
              </a:buClr>
              <a:buSzPct val="100000"/>
              <a:buNone/>
            </a:pPr>
            <a:r>
              <a:rPr lang="en-US" sz="3200" u="none" strike="noStrike" cap="none" dirty="0" err="1">
                <a:solidFill>
                  <a:schemeClr val="lt1"/>
                </a:solidFill>
                <a:latin typeface="Arial" charset="0"/>
                <a:ea typeface="Arial" charset="0"/>
                <a:cs typeface="Arial" charset="0"/>
                <a:sym typeface="Cabin"/>
              </a:rPr>
              <a:t> -  TextWrangler</a:t>
            </a:r>
            <a:r>
              <a:rPr lang="en-US" sz="3200" u="none" strike="noStrike" cap="none" dirty="0">
                <a:solidFill>
                  <a:schemeClr val="lt1"/>
                </a:solidFill>
                <a:latin typeface="Arial" charset="0"/>
                <a:ea typeface="Arial" charset="0"/>
                <a:cs typeface="Arial" charset="0"/>
                <a:sym typeface="Cabin"/>
              </a:rPr>
              <a:t>:  </a:t>
            </a:r>
            <a:r>
              <a:rPr lang="en-US" sz="3200" u="none" strike="noStrike" cap="none" dirty="0" err="1">
                <a:solidFill>
                  <a:schemeClr val="lt1"/>
                </a:solidFill>
                <a:latin typeface="Arial" charset="0"/>
                <a:ea typeface="Arial" charset="0"/>
                <a:cs typeface="Arial" charset="0"/>
                <a:sym typeface="Cabin"/>
              </a:rPr>
              <a:t>TextWrangler</a:t>
            </a:r>
            <a:r>
              <a:rPr lang="en-US" sz="3200" u="none" strike="noStrike" cap="none" dirty="0">
                <a:solidFill>
                  <a:schemeClr val="lt1"/>
                </a:solidFill>
                <a:latin typeface="Arial" charset="0"/>
                <a:ea typeface="Arial" charset="0"/>
                <a:cs typeface="Arial" charset="0"/>
                <a:sym typeface="Cabin"/>
              </a:rPr>
              <a:t> -&gt; Preferences -&gt; Editor Defaults</a:t>
            </a:r>
          </a:p>
          <a:p>
            <a:pPr marL="749300" marR="0" lvl="0" indent="-345694" algn="l" rtl="0">
              <a:lnSpc>
                <a:spcPct val="100000"/>
              </a:lnSpc>
              <a:spcBef>
                <a:spcPts val="3500"/>
              </a:spcBef>
              <a:spcAft>
                <a:spcPts val="0"/>
              </a:spcAft>
              <a:buClr>
                <a:schemeClr val="lt1"/>
              </a:buClr>
              <a:buSzPct val="100000"/>
              <a:buFont typeface="Cabin"/>
              <a:buChar char="•"/>
            </a:pPr>
            <a:r>
              <a:rPr lang="el-GR" sz="3200" u="none" strike="noStrike" cap="none" dirty="0">
                <a:solidFill>
                  <a:schemeClr val="lt1"/>
                </a:solidFill>
                <a:latin typeface="Arial" charset="0"/>
                <a:ea typeface="Arial" charset="0"/>
                <a:cs typeface="Arial" charset="0"/>
                <a:sym typeface="Cabin"/>
              </a:rPr>
              <a:t>Η </a:t>
            </a:r>
            <a:r>
              <a:rPr lang="en-US" sz="3200" u="none" strike="noStrike" cap="none" dirty="0">
                <a:solidFill>
                  <a:schemeClr val="lt1"/>
                </a:solidFill>
                <a:latin typeface="Arial" charset="0"/>
                <a:ea typeface="Arial" charset="0"/>
                <a:cs typeface="Arial" charset="0"/>
                <a:sym typeface="Cabin"/>
              </a:rPr>
              <a:t>Python </a:t>
            </a:r>
            <a:r>
              <a:rPr lang="el-GR" sz="3200" u="none" strike="noStrike" cap="none" dirty="0">
                <a:solidFill>
                  <a:schemeClr val="lt1"/>
                </a:solidFill>
                <a:latin typeface="Arial" charset="0"/>
                <a:ea typeface="Arial" charset="0"/>
                <a:cs typeface="Arial" charset="0"/>
                <a:sym typeface="Cabin"/>
              </a:rPr>
              <a:t>νοιάζεται *πολύ* για το μέγεθος εσοχής μια γραμμή. Αν αναμίξετε </a:t>
            </a:r>
            <a:r>
              <a:rPr lang="en-US" sz="3200" u="none" strike="noStrike" cap="none" dirty="0">
                <a:solidFill>
                  <a:srgbClr val="FF9900"/>
                </a:solidFill>
                <a:latin typeface="Arial" charset="0"/>
                <a:ea typeface="Arial" charset="0"/>
                <a:cs typeface="Arial" charset="0"/>
                <a:sym typeface="Cabin"/>
              </a:rPr>
              <a:t>tabs</a:t>
            </a:r>
            <a:r>
              <a:rPr lang="el-GR" sz="3200" u="none" strike="noStrike" cap="none" dirty="0">
                <a:solidFill>
                  <a:schemeClr val="lt1"/>
                </a:solidFill>
                <a:latin typeface="Arial" charset="0"/>
                <a:ea typeface="Arial" charset="0"/>
                <a:cs typeface="Arial" charset="0"/>
                <a:sym typeface="Cabin"/>
              </a:rPr>
              <a:t> και </a:t>
            </a:r>
            <a:r>
              <a:rPr lang="el-GR" sz="3200" dirty="0">
                <a:solidFill>
                  <a:srgbClr val="00FF00"/>
                </a:solidFill>
                <a:latin typeface="Arial" charset="0"/>
                <a:cs typeface="Arial" charset="0"/>
                <a:sym typeface="Cabin"/>
              </a:rPr>
              <a:t>κενά</a:t>
            </a:r>
            <a:r>
              <a:rPr lang="el-GR" sz="3200" u="none" strike="noStrike" cap="none" dirty="0">
                <a:solidFill>
                  <a:schemeClr val="lt1"/>
                </a:solidFill>
                <a:latin typeface="Arial" charset="0"/>
                <a:ea typeface="Arial" charset="0"/>
                <a:cs typeface="Arial" charset="0"/>
                <a:sym typeface="Cabin"/>
              </a:rPr>
              <a:t>, ενδέχεται να προκύψουν "</a:t>
            </a:r>
            <a:r>
              <a:rPr lang="el-GR" sz="3200" dirty="0">
                <a:solidFill>
                  <a:srgbClr val="FF9900"/>
                </a:solidFill>
                <a:latin typeface="Arial" charset="0"/>
                <a:cs typeface="Arial" charset="0"/>
                <a:sym typeface="Cabin"/>
              </a:rPr>
              <a:t>σφάλματα</a:t>
            </a:r>
            <a:r>
              <a:rPr lang="el-GR" sz="3200" u="none" strike="noStrike" cap="none" dirty="0">
                <a:solidFill>
                  <a:schemeClr val="lt1"/>
                </a:solidFill>
                <a:latin typeface="Arial" charset="0"/>
                <a:ea typeface="Arial" charset="0"/>
                <a:cs typeface="Arial" charset="0"/>
                <a:sym typeface="Cabin"/>
              </a:rPr>
              <a:t> </a:t>
            </a:r>
            <a:r>
              <a:rPr lang="el-GR" sz="3200" dirty="0">
                <a:solidFill>
                  <a:srgbClr val="FF9900"/>
                </a:solidFill>
                <a:latin typeface="Arial" charset="0"/>
                <a:cs typeface="Arial" charset="0"/>
                <a:sym typeface="Cabin"/>
              </a:rPr>
              <a:t>εσοχής</a:t>
            </a:r>
            <a:r>
              <a:rPr lang="el-GR" sz="3200" u="none" strike="noStrike" cap="none" dirty="0">
                <a:solidFill>
                  <a:schemeClr val="lt1"/>
                </a:solidFill>
                <a:latin typeface="Arial" charset="0"/>
                <a:ea typeface="Arial" charset="0"/>
                <a:cs typeface="Arial" charset="0"/>
                <a:sym typeface="Cabin"/>
              </a:rPr>
              <a:t>" ακόμη και αν όλα φαίνονται σωστά</a:t>
            </a:r>
            <a:endParaRPr lang="en-US" sz="32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pic>
        <p:nvPicPr>
          <p:cNvPr id="334" name="Shape 334"/>
          <p:cNvPicPr preferRelativeResize="0"/>
          <p:nvPr/>
        </p:nvPicPr>
        <p:blipFill rotWithShape="1">
          <a:blip r:embed="rId3">
            <a:alphaModFix/>
          </a:blip>
          <a:srcRect/>
          <a:stretch/>
        </p:blipFill>
        <p:spPr>
          <a:xfrm>
            <a:off x="1107240" y="830184"/>
            <a:ext cx="7693547" cy="5858031"/>
          </a:xfrm>
          <a:prstGeom prst="rect">
            <a:avLst/>
          </a:prstGeom>
          <a:noFill/>
          <a:ln>
            <a:noFill/>
          </a:ln>
        </p:spPr>
      </p:pic>
      <p:pic>
        <p:nvPicPr>
          <p:cNvPr id="335" name="Shape 335"/>
          <p:cNvPicPr preferRelativeResize="0"/>
          <p:nvPr/>
        </p:nvPicPr>
        <p:blipFill rotWithShape="1">
          <a:blip r:embed="rId4">
            <a:alphaModFix/>
          </a:blip>
          <a:srcRect/>
          <a:stretch/>
        </p:blipFill>
        <p:spPr>
          <a:xfrm>
            <a:off x="8164436" y="3624290"/>
            <a:ext cx="7755120" cy="4483596"/>
          </a:xfrm>
          <a:prstGeom prst="rect">
            <a:avLst/>
          </a:prstGeom>
          <a:noFill/>
          <a:ln>
            <a:noFill/>
          </a:ln>
        </p:spPr>
      </p:pic>
      <p:sp>
        <p:nvSpPr>
          <p:cNvPr id="336" name="Shape 336"/>
          <p:cNvSpPr/>
          <p:nvPr/>
        </p:nvSpPr>
        <p:spPr>
          <a:xfrm>
            <a:off x="1923738" y="1809750"/>
            <a:ext cx="1270000" cy="1270000"/>
          </a:xfrm>
          <a:prstGeom prst="rightArrow">
            <a:avLst>
              <a:gd name="adj1" fmla="val 41925"/>
              <a:gd name="adj2" fmla="val 23141"/>
            </a:avLst>
          </a:prstGeom>
          <a:blipFill rotWithShape="1">
            <a:blip r:embed="rId5">
              <a:alphaModFix/>
            </a:blip>
            <a:stretch>
              <a:fillRect/>
            </a:stretch>
          </a:blipFill>
          <a:ln>
            <a:noFill/>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337" name="Shape 337"/>
          <p:cNvSpPr/>
          <p:nvPr/>
        </p:nvSpPr>
        <p:spPr>
          <a:xfrm>
            <a:off x="11986930" y="6513643"/>
            <a:ext cx="1270000" cy="1270000"/>
          </a:xfrm>
          <a:prstGeom prst="rightArrow">
            <a:avLst>
              <a:gd name="adj1" fmla="val 28791"/>
              <a:gd name="adj2" fmla="val 26088"/>
            </a:avLst>
          </a:prstGeom>
          <a:blipFill rotWithShape="1">
            <a:blip r:embed="rId5">
              <a:alphaModFix/>
            </a:blip>
            <a:stretch>
              <a:fillRect/>
            </a:stretch>
          </a:blipFill>
          <a:ln>
            <a:noFill/>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338" name="Shape 338"/>
          <p:cNvSpPr txBox="1"/>
          <p:nvPr/>
        </p:nvSpPr>
        <p:spPr>
          <a:xfrm>
            <a:off x="10556875" y="977900"/>
            <a:ext cx="4279900" cy="16637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rgbClr val="FFD966"/>
                </a:solidFill>
                <a:latin typeface="Arial" charset="0"/>
                <a:ea typeface="Arial" charset="0"/>
                <a:cs typeface="Arial" charset="0"/>
                <a:sym typeface="Cabin"/>
              </a:rPr>
              <a:t>Αυτό θα σας γλυτώσει από πολύ περιττό πόνο.</a:t>
            </a:r>
            <a:endParaRPr lang="en-US" sz="3600" u="none" strike="noStrike" cap="none" dirty="0">
              <a:solidFill>
                <a:srgbClr val="FFD966"/>
              </a:solidFill>
              <a:latin typeface="Arial" charset="0"/>
              <a:ea typeface="Arial" charset="0"/>
              <a:cs typeface="Arial" charset="0"/>
              <a:sym typeface="Cabi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Shape 343"/>
          <p:cNvSpPr txBox="1"/>
          <p:nvPr/>
        </p:nvSpPr>
        <p:spPr>
          <a:xfrm>
            <a:off x="5395988" y="2404977"/>
            <a:ext cx="8701012" cy="6006500"/>
          </a:xfrm>
          <a:prstGeom prst="rect">
            <a:avLst/>
          </a:prstGeom>
          <a:noFill/>
          <a:ln w="12700" cap="rnd" cmpd="sng">
            <a:solidFill>
              <a:srgbClr val="FFFF00"/>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200" b="1" i="0" u="none" strike="noStrike" cap="none" dirty="0">
                <a:solidFill>
                  <a:schemeClr val="lt1"/>
                </a:solidFill>
                <a:latin typeface="Courier"/>
                <a:ea typeface="Courier"/>
                <a:cs typeface="Courier"/>
                <a:sym typeface="Courier New"/>
              </a:rPr>
              <a:t> </a:t>
            </a:r>
            <a:r>
              <a:rPr lang="en-US" sz="3200" i="0" u="none" strike="noStrike" cap="none" dirty="0">
                <a:solidFill>
                  <a:schemeClr val="lt1"/>
                </a:solidFill>
                <a:latin typeface="Courier"/>
                <a:ea typeface="Courier"/>
                <a:cs typeface="Courier"/>
                <a:sym typeface="Courier New"/>
              </a:rPr>
              <a:t>x = 5</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if x &gt; 2 :</a:t>
            </a: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n-US" sz="3200" dirty="0">
                <a:solidFill>
                  <a:schemeClr val="lt1"/>
                </a:solidFill>
                <a:latin typeface="Courier"/>
                <a:ea typeface="Courier"/>
                <a:cs typeface="Courier"/>
                <a:sym typeface="Courier New"/>
              </a:rPr>
              <a:t>'</a:t>
            </a:r>
            <a:r>
              <a:rPr lang="el-GR" sz="3200" i="0" u="none" strike="noStrike" cap="none" dirty="0">
                <a:solidFill>
                  <a:schemeClr val="lt1"/>
                </a:solidFill>
                <a:latin typeface="Courier"/>
                <a:ea typeface="Courier"/>
                <a:cs typeface="Courier"/>
                <a:sym typeface="Courier New"/>
              </a:rPr>
              <a:t>Μεγαλύτερο από</a:t>
            </a:r>
            <a:r>
              <a:rPr lang="en-US" sz="3200" i="0" u="none" strike="noStrike" cap="none" dirty="0">
                <a:solidFill>
                  <a:schemeClr val="lt1"/>
                </a:solidFill>
                <a:latin typeface="Courier"/>
                <a:ea typeface="Courier"/>
                <a:cs typeface="Courier"/>
                <a:sym typeface="Courier New"/>
              </a:rPr>
              <a:t> </a:t>
            </a:r>
            <a:r>
              <a:rPr lang="en-US" sz="3200" dirty="0">
                <a:solidFill>
                  <a:schemeClr val="lt1"/>
                </a:solidFill>
                <a:latin typeface="Courier"/>
                <a:ea typeface="Courier"/>
                <a:cs typeface="Courier"/>
                <a:sym typeface="Courier New"/>
              </a:rPr>
              <a:t>2')</a:t>
            </a:r>
            <a:endParaRPr lang="en-US" sz="3200" i="0" u="none" strike="noStrike" cap="none" dirty="0">
              <a:solidFill>
                <a:schemeClr val="lt1"/>
              </a:solidFill>
              <a:latin typeface="Courier"/>
              <a:ea typeface="Courier"/>
              <a:cs typeface="Courier"/>
              <a:sym typeface="Courier New"/>
            </a:endParaRP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n-US" sz="3200" dirty="0">
                <a:solidFill>
                  <a:schemeClr val="lt1"/>
                </a:solidFill>
                <a:latin typeface="Courier"/>
                <a:ea typeface="Courier"/>
                <a:cs typeface="Courier"/>
                <a:sym typeface="Courier New"/>
              </a:rPr>
              <a:t>'</a:t>
            </a:r>
            <a:r>
              <a:rPr lang="el-GR" sz="3200" i="0" u="none" strike="noStrike" cap="none" dirty="0">
                <a:solidFill>
                  <a:schemeClr val="lt1"/>
                </a:solidFill>
                <a:latin typeface="Courier"/>
                <a:ea typeface="Courier"/>
                <a:cs typeface="Courier"/>
                <a:sym typeface="Courier New"/>
              </a:rPr>
              <a:t>Μεγαλύτερο ακόμη</a:t>
            </a:r>
            <a:r>
              <a:rPr lang="en-US" sz="3200" dirty="0">
                <a:solidFill>
                  <a:schemeClr val="lt1"/>
                </a:solidFill>
                <a:latin typeface="Courier"/>
                <a:ea typeface="Courier"/>
                <a:cs typeface="Courier"/>
                <a:sym typeface="Courier New"/>
              </a:rPr>
              <a:t>')</a:t>
            </a:r>
            <a:endParaRPr lang="en-US" sz="3200" i="0" u="none" strike="noStrike" cap="none" dirty="0">
              <a:solidFill>
                <a:schemeClr val="lt1"/>
              </a:solidFill>
              <a:latin typeface="Courier"/>
              <a:ea typeface="Courier"/>
              <a:cs typeface="Courier"/>
              <a:sym typeface="Courier New"/>
            </a:endParaRP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n-US" sz="3200" dirty="0">
                <a:solidFill>
                  <a:schemeClr val="lt1"/>
                </a:solidFill>
                <a:latin typeface="Courier"/>
                <a:ea typeface="Courier"/>
                <a:cs typeface="Courier"/>
                <a:sym typeface="Courier New"/>
              </a:rPr>
              <a:t>'</a:t>
            </a:r>
            <a:r>
              <a:rPr lang="el-GR" sz="3200" i="0" u="none" strike="noStrike" cap="none" dirty="0">
                <a:solidFill>
                  <a:schemeClr val="lt1"/>
                </a:solidFill>
                <a:latin typeface="Courier"/>
                <a:ea typeface="Courier"/>
                <a:cs typeface="Courier"/>
                <a:sym typeface="Courier New"/>
              </a:rPr>
              <a:t>Τέλος με το </a:t>
            </a:r>
            <a:r>
              <a:rPr lang="en-US" sz="3200" dirty="0">
                <a:solidFill>
                  <a:schemeClr val="lt1"/>
                </a:solidFill>
                <a:latin typeface="Courier"/>
                <a:ea typeface="Courier"/>
                <a:cs typeface="Courier"/>
                <a:sym typeface="Courier New"/>
              </a:rPr>
              <a:t>2')</a:t>
            </a:r>
            <a:endParaRPr lang="en-US" sz="3200" i="0" u="none" strike="noStrike" cap="none" dirty="0">
              <a:solidFill>
                <a:schemeClr val="lt1"/>
              </a:solidFill>
              <a:latin typeface="Courier"/>
              <a:ea typeface="Courier"/>
              <a:cs typeface="Courier"/>
              <a:sym typeface="Courier New"/>
            </a:endParaRPr>
          </a:p>
          <a:p>
            <a:pPr marL="0" marR="0" lvl="0" indent="0" algn="ctr" rtl="0">
              <a:lnSpc>
                <a:spcPct val="100000"/>
              </a:lnSpc>
              <a:spcBef>
                <a:spcPts val="0"/>
              </a:spcBef>
              <a:spcAft>
                <a:spcPts val="0"/>
              </a:spcAft>
              <a:buNone/>
            </a:pPr>
            <a:endParaRPr sz="32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for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 in range(5) :</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print(</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if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 &gt; 2 : </a:t>
            </a: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n-US" sz="3200" dirty="0">
                <a:solidFill>
                  <a:schemeClr val="lt1"/>
                </a:solidFill>
                <a:latin typeface="Courier"/>
                <a:ea typeface="Courier"/>
                <a:cs typeface="Courier"/>
                <a:sym typeface="Courier New"/>
              </a:rPr>
              <a:t>'</a:t>
            </a:r>
            <a:r>
              <a:rPr lang="el-GR" sz="3200" i="0" u="none" strike="noStrike" cap="none" dirty="0">
                <a:solidFill>
                  <a:schemeClr val="lt1"/>
                </a:solidFill>
                <a:latin typeface="Courier"/>
                <a:ea typeface="Courier"/>
                <a:cs typeface="Courier"/>
                <a:sym typeface="Courier New"/>
              </a:rPr>
              <a:t>Μεγαλύτερο από</a:t>
            </a:r>
            <a:r>
              <a:rPr lang="en-US" sz="3200" i="0" u="none" strike="noStrike" cap="none" dirty="0">
                <a:solidFill>
                  <a:schemeClr val="lt1"/>
                </a:solidFill>
                <a:latin typeface="Courier"/>
                <a:ea typeface="Courier"/>
                <a:cs typeface="Courier"/>
                <a:sym typeface="Courier New"/>
              </a:rPr>
              <a:t> </a:t>
            </a:r>
            <a:r>
              <a:rPr lang="en-US" sz="3200" dirty="0">
                <a:solidFill>
                  <a:schemeClr val="lt1"/>
                </a:solidFill>
                <a:latin typeface="Courier"/>
                <a:ea typeface="Courier"/>
                <a:cs typeface="Courier"/>
                <a:sym typeface="Courier New"/>
              </a:rPr>
              <a:t>2')</a:t>
            </a:r>
            <a:endParaRPr lang="en-US" sz="32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print(</a:t>
            </a:r>
            <a:r>
              <a:rPr lang="en-US" sz="3200" dirty="0">
                <a:solidFill>
                  <a:schemeClr val="lt1"/>
                </a:solidFill>
                <a:latin typeface="Courier"/>
                <a:ea typeface="Courier"/>
                <a:cs typeface="Courier"/>
                <a:sym typeface="Courier New"/>
              </a:rPr>
              <a:t>'</a:t>
            </a:r>
            <a:r>
              <a:rPr lang="el-GR" sz="3200" i="0" u="none" strike="noStrike" cap="none" dirty="0">
                <a:solidFill>
                  <a:schemeClr val="lt1"/>
                </a:solidFill>
                <a:latin typeface="Courier"/>
                <a:ea typeface="Courier"/>
                <a:cs typeface="Courier"/>
                <a:sym typeface="Courier New"/>
              </a:rPr>
              <a:t>Τέλος με το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200" dirty="0">
                <a:solidFill>
                  <a:schemeClr val="lt1"/>
                </a:solidFill>
                <a:latin typeface="Courier"/>
                <a:ea typeface="Courier"/>
                <a:cs typeface="Courier"/>
                <a:sym typeface="Courier New"/>
              </a:rPr>
              <a:t> print('</a:t>
            </a:r>
            <a:r>
              <a:rPr lang="el-GR" sz="3200" dirty="0">
                <a:solidFill>
                  <a:schemeClr val="lt1"/>
                </a:solidFill>
                <a:latin typeface="Courier"/>
                <a:ea typeface="Courier"/>
                <a:cs typeface="Courier"/>
                <a:sym typeface="Courier New"/>
              </a:rPr>
              <a:t>Τέλος Όλα</a:t>
            </a:r>
            <a:r>
              <a:rPr lang="en-US" sz="3200" dirty="0">
                <a:solidFill>
                  <a:schemeClr val="lt1"/>
                </a:solidFill>
                <a:latin typeface="Courier"/>
                <a:ea typeface="Courier"/>
                <a:cs typeface="Courier"/>
                <a:sym typeface="Courier New"/>
              </a:rPr>
              <a:t>') </a:t>
            </a:r>
          </a:p>
        </p:txBody>
      </p:sp>
      <p:sp>
        <p:nvSpPr>
          <p:cNvPr id="344" name="Shape 344"/>
          <p:cNvSpPr txBox="1"/>
          <p:nvPr/>
        </p:nvSpPr>
        <p:spPr>
          <a:xfrm>
            <a:off x="3319621" y="957300"/>
            <a:ext cx="9616758" cy="1257262"/>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charset="0"/>
                <a:ea typeface="Arial" charset="0"/>
                <a:cs typeface="Arial" charset="0"/>
                <a:sym typeface="Cabin"/>
              </a:rPr>
              <a:t>αύξηση</a:t>
            </a:r>
            <a:r>
              <a:rPr lang="en-US" sz="3600" u="none" strike="noStrike" cap="none" dirty="0">
                <a:solidFill>
                  <a:srgbClr val="00FF00"/>
                </a:solidFill>
                <a:latin typeface="Arial" charset="0"/>
                <a:ea typeface="Arial" charset="0"/>
                <a:cs typeface="Arial" charset="0"/>
                <a:sym typeface="Cabin"/>
              </a:rPr>
              <a:t> / </a:t>
            </a:r>
            <a:r>
              <a:rPr lang="el-GR" sz="3600" u="none" strike="noStrike" cap="none" dirty="0">
                <a:solidFill>
                  <a:srgbClr val="FFFF00"/>
                </a:solidFill>
                <a:latin typeface="Arial" charset="0"/>
                <a:ea typeface="Arial" charset="0"/>
                <a:cs typeface="Arial" charset="0"/>
                <a:sym typeface="Cabin"/>
              </a:rPr>
              <a:t>διατήρηση</a:t>
            </a:r>
            <a:r>
              <a:rPr lang="en-US" sz="3600" u="none" strike="noStrike" cap="none" dirty="0">
                <a:solidFill>
                  <a:srgbClr val="00FF00"/>
                </a:solidFill>
                <a:latin typeface="Arial" charset="0"/>
                <a:ea typeface="Arial" charset="0"/>
                <a:cs typeface="Arial" charset="0"/>
                <a:sym typeface="Cabin"/>
              </a:rPr>
              <a:t> </a:t>
            </a:r>
            <a:r>
              <a:rPr lang="el-GR" sz="3600" u="none" strike="noStrike" cap="none" dirty="0">
                <a:solidFill>
                  <a:srgbClr val="FFFFFF"/>
                </a:solidFill>
                <a:latin typeface="Arial" charset="0"/>
                <a:ea typeface="Arial" charset="0"/>
                <a:cs typeface="Arial" charset="0"/>
                <a:sym typeface="Cabin"/>
              </a:rPr>
              <a:t>μετά από</a:t>
            </a:r>
            <a:r>
              <a:rPr lang="en-US" sz="3600" u="none" strike="noStrike" cap="none" dirty="0">
                <a:solidFill>
                  <a:srgbClr val="FFFFFF"/>
                </a:solidFill>
                <a:latin typeface="Arial" charset="0"/>
                <a:ea typeface="Arial" charset="0"/>
                <a:cs typeface="Arial" charset="0"/>
                <a:sym typeface="Cabin"/>
              </a:rPr>
              <a:t> if </a:t>
            </a:r>
            <a:r>
              <a:rPr lang="el-GR" sz="3600" u="none" strike="noStrike" cap="none" dirty="0">
                <a:solidFill>
                  <a:srgbClr val="FFFFFF"/>
                </a:solidFill>
                <a:latin typeface="Arial" charset="0"/>
                <a:ea typeface="Arial" charset="0"/>
                <a:cs typeface="Arial" charset="0"/>
                <a:sym typeface="Cabin"/>
              </a:rPr>
              <a:t>ή</a:t>
            </a:r>
            <a:r>
              <a:rPr lang="en-US" sz="3600" u="none" strike="noStrike" cap="none" dirty="0">
                <a:solidFill>
                  <a:srgbClr val="FFFFFF"/>
                </a:solidFill>
                <a:latin typeface="Arial" charset="0"/>
                <a:ea typeface="Arial" charset="0"/>
                <a:cs typeface="Arial" charset="0"/>
                <a:sym typeface="Cabin"/>
              </a:rPr>
              <a:t> for</a:t>
            </a:r>
          </a:p>
          <a:p>
            <a:pPr marL="0" marR="0" lvl="0" indent="0" algn="ctr" rtl="0">
              <a:lnSpc>
                <a:spcPct val="100000"/>
              </a:lnSpc>
              <a:spcBef>
                <a:spcPts val="0"/>
              </a:spcBef>
              <a:spcAft>
                <a:spcPts val="0"/>
              </a:spcAft>
              <a:buClr>
                <a:srgbClr val="00FF00"/>
              </a:buClr>
              <a:buFont typeface="Cabin"/>
              <a:buNone/>
            </a:pPr>
            <a:endParaRPr sz="1200" dirty="0">
              <a:solidFill>
                <a:srgbClr val="00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00FF"/>
              </a:buClr>
              <a:buSzPct val="25000"/>
              <a:buFont typeface="Cabin"/>
              <a:buNone/>
            </a:pPr>
            <a:r>
              <a:rPr lang="el-GR" sz="3600" u="none" strike="noStrike" cap="none" dirty="0">
                <a:solidFill>
                  <a:srgbClr val="FF9900"/>
                </a:solidFill>
                <a:latin typeface="Arial" charset="0"/>
                <a:ea typeface="Arial" charset="0"/>
                <a:cs typeface="Arial" charset="0"/>
                <a:sym typeface="Cabin"/>
              </a:rPr>
              <a:t>μείωση</a:t>
            </a:r>
            <a:r>
              <a:rPr lang="en-US" sz="3600" u="none" strike="noStrike" cap="none" dirty="0">
                <a:solidFill>
                  <a:srgbClr val="FF9900"/>
                </a:solidFill>
                <a:latin typeface="Arial" charset="0"/>
                <a:ea typeface="Arial" charset="0"/>
                <a:cs typeface="Arial" charset="0"/>
                <a:sym typeface="Cabin"/>
              </a:rPr>
              <a:t> </a:t>
            </a:r>
            <a:r>
              <a:rPr lang="el-GR" sz="3600" u="none" strike="noStrike" cap="none" dirty="0">
                <a:solidFill>
                  <a:srgbClr val="F3F3F3"/>
                </a:solidFill>
                <a:latin typeface="Arial" charset="0"/>
                <a:ea typeface="Arial" charset="0"/>
                <a:cs typeface="Arial" charset="0"/>
                <a:sym typeface="Cabin"/>
              </a:rPr>
              <a:t>για να υποδηλώσει το τέλος του μπλοκ</a:t>
            </a:r>
            <a:endParaRPr lang="en-US" sz="3600" u="none" strike="noStrike" cap="none" dirty="0">
              <a:solidFill>
                <a:srgbClr val="F3F3F3"/>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7F00"/>
              </a:buClr>
              <a:buFont typeface="Cabin"/>
              <a:buNone/>
            </a:pPr>
            <a:endParaRPr dirty="0"/>
          </a:p>
        </p:txBody>
      </p:sp>
      <p:cxnSp>
        <p:nvCxnSpPr>
          <p:cNvPr id="345" name="Shape 345"/>
          <p:cNvCxnSpPr/>
          <p:nvPr/>
        </p:nvCxnSpPr>
        <p:spPr>
          <a:xfrm>
            <a:off x="3187095" y="4787900"/>
            <a:ext cx="568200" cy="0"/>
          </a:xfrm>
          <a:prstGeom prst="straightConnector1">
            <a:avLst/>
          </a:prstGeom>
          <a:noFill/>
          <a:ln w="76200" cap="rnd" cmpd="sng">
            <a:solidFill>
              <a:srgbClr val="FF9900"/>
            </a:solidFill>
            <a:prstDash val="solid"/>
            <a:miter/>
            <a:headEnd type="stealth" w="med" len="med"/>
            <a:tailEnd type="none" w="med" len="med"/>
          </a:ln>
        </p:spPr>
      </p:cxnSp>
      <p:cxnSp>
        <p:nvCxnSpPr>
          <p:cNvPr id="346" name="Shape 346"/>
          <p:cNvCxnSpPr/>
          <p:nvPr/>
        </p:nvCxnSpPr>
        <p:spPr>
          <a:xfrm rot="10800000">
            <a:off x="3818860" y="3721062"/>
            <a:ext cx="673199" cy="4799"/>
          </a:xfrm>
          <a:prstGeom prst="straightConnector1">
            <a:avLst/>
          </a:prstGeom>
          <a:noFill/>
          <a:ln w="76200" cap="rnd" cmpd="sng">
            <a:solidFill>
              <a:srgbClr val="00FF00"/>
            </a:solidFill>
            <a:prstDash val="solid"/>
            <a:miter/>
            <a:headEnd type="stealth" w="med" len="med"/>
            <a:tailEnd type="none" w="med" len="med"/>
          </a:ln>
        </p:spPr>
      </p:cxnSp>
      <p:cxnSp>
        <p:nvCxnSpPr>
          <p:cNvPr id="347" name="Shape 347"/>
          <p:cNvCxnSpPr/>
          <p:nvPr/>
        </p:nvCxnSpPr>
        <p:spPr>
          <a:xfrm rot="10800000">
            <a:off x="4503199" y="7192961"/>
            <a:ext cx="673199" cy="4799"/>
          </a:xfrm>
          <a:prstGeom prst="straightConnector1">
            <a:avLst/>
          </a:prstGeom>
          <a:noFill/>
          <a:ln w="76200" cap="rnd" cmpd="sng">
            <a:solidFill>
              <a:srgbClr val="00FF00"/>
            </a:solidFill>
            <a:prstDash val="solid"/>
            <a:miter/>
            <a:headEnd type="stealth" w="med" len="med"/>
            <a:tailEnd type="none" w="med" len="med"/>
          </a:ln>
        </p:spPr>
      </p:cxnSp>
      <p:cxnSp>
        <p:nvCxnSpPr>
          <p:cNvPr id="348" name="Shape 348"/>
          <p:cNvCxnSpPr/>
          <p:nvPr/>
        </p:nvCxnSpPr>
        <p:spPr>
          <a:xfrm>
            <a:off x="3794955" y="7620000"/>
            <a:ext cx="568200" cy="0"/>
          </a:xfrm>
          <a:prstGeom prst="straightConnector1">
            <a:avLst/>
          </a:prstGeom>
          <a:noFill/>
          <a:ln w="76200" cap="rnd" cmpd="sng">
            <a:solidFill>
              <a:srgbClr val="FF9900"/>
            </a:solidFill>
            <a:prstDash val="solid"/>
            <a:miter/>
            <a:headEnd type="stealth" w="med" len="med"/>
            <a:tailEnd type="none" w="med" len="med"/>
          </a:ln>
        </p:spPr>
      </p:cxnSp>
      <p:cxnSp>
        <p:nvCxnSpPr>
          <p:cNvPr id="349" name="Shape 349"/>
          <p:cNvCxnSpPr/>
          <p:nvPr/>
        </p:nvCxnSpPr>
        <p:spPr>
          <a:xfrm rot="10800000">
            <a:off x="3830000" y="6273762"/>
            <a:ext cx="673199" cy="4799"/>
          </a:xfrm>
          <a:prstGeom prst="straightConnector1">
            <a:avLst/>
          </a:prstGeom>
          <a:noFill/>
          <a:ln w="76200" cap="rnd" cmpd="sng">
            <a:solidFill>
              <a:srgbClr val="00FF00"/>
            </a:solidFill>
            <a:prstDash val="solid"/>
            <a:miter/>
            <a:headEnd type="stealth" w="med" len="med"/>
            <a:tailEnd type="none" w="med" len="med"/>
          </a:ln>
        </p:spPr>
      </p:cxnSp>
      <p:cxnSp>
        <p:nvCxnSpPr>
          <p:cNvPr id="350" name="Shape 350"/>
          <p:cNvCxnSpPr/>
          <p:nvPr/>
        </p:nvCxnSpPr>
        <p:spPr>
          <a:xfrm rot="10800000">
            <a:off x="3830000" y="4241762"/>
            <a:ext cx="673199" cy="4799"/>
          </a:xfrm>
          <a:prstGeom prst="straightConnector1">
            <a:avLst/>
          </a:prstGeom>
          <a:noFill/>
          <a:ln w="76200" cap="rnd" cmpd="sng">
            <a:solidFill>
              <a:srgbClr val="FFFF00"/>
            </a:solidFill>
            <a:prstDash val="solid"/>
            <a:miter/>
            <a:headEnd type="stealth" w="med" len="med"/>
            <a:tailEnd type="none" w="med" len="med"/>
          </a:ln>
        </p:spPr>
      </p:cxnSp>
      <p:cxnSp>
        <p:nvCxnSpPr>
          <p:cNvPr id="351" name="Shape 351"/>
          <p:cNvCxnSpPr/>
          <p:nvPr/>
        </p:nvCxnSpPr>
        <p:spPr>
          <a:xfrm rot="10800000">
            <a:off x="3830000" y="6794461"/>
            <a:ext cx="673199" cy="4799"/>
          </a:xfrm>
          <a:prstGeom prst="straightConnector1">
            <a:avLst/>
          </a:prstGeom>
          <a:noFill/>
          <a:ln w="76200" cap="rnd" cmpd="sng">
            <a:solidFill>
              <a:srgbClr val="FFFF00"/>
            </a:solidFill>
            <a:prstDash val="solid"/>
            <a:miter/>
            <a:headEnd type="stealth" w="med" len="med"/>
            <a:tailEnd type="none" w="med" len="med"/>
          </a:ln>
        </p:spPr>
      </p:cxnSp>
      <p:cxnSp>
        <p:nvCxnSpPr>
          <p:cNvPr id="352" name="Shape 352"/>
          <p:cNvCxnSpPr/>
          <p:nvPr/>
        </p:nvCxnSpPr>
        <p:spPr>
          <a:xfrm rot="10800000">
            <a:off x="3261800" y="5718064"/>
            <a:ext cx="673199" cy="4799"/>
          </a:xfrm>
          <a:prstGeom prst="straightConnector1">
            <a:avLst/>
          </a:prstGeom>
          <a:noFill/>
          <a:ln w="76200" cap="rnd" cmpd="sng">
            <a:solidFill>
              <a:srgbClr val="FFFF00"/>
            </a:solidFill>
            <a:prstDash val="solid"/>
            <a:miter/>
            <a:headEnd type="stealth" w="med" len="med"/>
            <a:tailEnd type="none" w="med" len="med"/>
          </a:ln>
        </p:spPr>
      </p:cxnSp>
      <p:cxnSp>
        <p:nvCxnSpPr>
          <p:cNvPr id="353" name="Shape 353"/>
          <p:cNvCxnSpPr/>
          <p:nvPr/>
        </p:nvCxnSpPr>
        <p:spPr>
          <a:xfrm rot="10800000">
            <a:off x="3395540" y="2705061"/>
            <a:ext cx="673199" cy="4799"/>
          </a:xfrm>
          <a:prstGeom prst="straightConnector1">
            <a:avLst/>
          </a:prstGeom>
          <a:noFill/>
          <a:ln w="76200" cap="rnd" cmpd="sng">
            <a:solidFill>
              <a:srgbClr val="FFFF00"/>
            </a:solidFill>
            <a:prstDash val="solid"/>
            <a:miter/>
            <a:headEnd type="stealth" w="med" len="med"/>
            <a:tailEnd type="none" w="med" len="med"/>
          </a:ln>
        </p:spPr>
      </p:cxnSp>
      <p:cxnSp>
        <p:nvCxnSpPr>
          <p:cNvPr id="354" name="Shape 354"/>
          <p:cNvCxnSpPr/>
          <p:nvPr/>
        </p:nvCxnSpPr>
        <p:spPr>
          <a:xfrm rot="10800000">
            <a:off x="3395540" y="3187661"/>
            <a:ext cx="673199" cy="4799"/>
          </a:xfrm>
          <a:prstGeom prst="straightConnector1">
            <a:avLst/>
          </a:prstGeom>
          <a:noFill/>
          <a:ln w="76200" cap="rnd" cmpd="sng">
            <a:solidFill>
              <a:srgbClr val="FFFF00"/>
            </a:solidFill>
            <a:prstDash val="solid"/>
            <a:miter/>
            <a:headEnd type="stealth" w="med" len="med"/>
            <a:tailEnd type="none" w="med" len="med"/>
          </a:ln>
        </p:spPr>
      </p:cxnSp>
      <p:cxnSp>
        <p:nvCxnSpPr>
          <p:cNvPr id="355" name="Shape 355"/>
          <p:cNvCxnSpPr/>
          <p:nvPr/>
        </p:nvCxnSpPr>
        <p:spPr>
          <a:xfrm>
            <a:off x="3261800" y="8077200"/>
            <a:ext cx="568200" cy="0"/>
          </a:xfrm>
          <a:prstGeom prst="straightConnector1">
            <a:avLst/>
          </a:prstGeom>
          <a:noFill/>
          <a:ln w="76200" cap="rnd" cmpd="sng">
            <a:solidFill>
              <a:srgbClr val="FF9900"/>
            </a:solidFill>
            <a:prstDash val="solid"/>
            <a:miter/>
            <a:headEnd type="stealth" w="med" len="med"/>
            <a:tailEnd type="none" w="med" len="med"/>
          </a:ln>
        </p:spPr>
      </p:cxnSp>
    </p:spTree>
  </p:cSld>
  <p:clrMapOvr>
    <a:masterClrMapping/>
  </p:clrMapOvr>
</p:sld>
</file>

<file path=ppt/theme/theme1.xml><?xml version="1.0" encoding="utf-8"?>
<a:theme xmlns:a="http://schemas.openxmlformats.org/drawingml/2006/main" name="Title &amp; Subtitle">
  <a:themeElements>
    <a:clrScheme name="">
      <a:dk1>
        <a:srgbClr val="808080"/>
      </a:dk1>
      <a:lt1>
        <a:srgbClr val="FFFFFF"/>
      </a:lt1>
      <a:dk2>
        <a:srgbClr val="000000"/>
      </a:dk2>
      <a:lt2>
        <a:srgbClr val="000000"/>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TotalTime>
  <Words>2343</Words>
  <Application>Microsoft Office PowerPoint</Application>
  <PresentationFormat>Προσαρμογή</PresentationFormat>
  <Paragraphs>445</Paragraphs>
  <Slides>33</Slides>
  <Notes>32</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33</vt:i4>
      </vt:variant>
    </vt:vector>
  </HeadingPairs>
  <TitlesOfParts>
    <vt:vector size="39" baseType="lpstr">
      <vt:lpstr>Arial</vt:lpstr>
      <vt:lpstr>Cabin</vt:lpstr>
      <vt:lpstr>Courier</vt:lpstr>
      <vt:lpstr>Gill Sans</vt:lpstr>
      <vt:lpstr>Merriweather Sans</vt:lpstr>
      <vt:lpstr>Title &amp; Subtitle</vt:lpstr>
      <vt:lpstr>Δομή Επιλογής</vt:lpstr>
      <vt:lpstr>Βήματα Υπό Όρους – Δομή Επιλογής</vt:lpstr>
      <vt:lpstr>Συγκριτικοί Τελεστές</vt:lpstr>
      <vt:lpstr>Συγκριτικοί Τελεστές</vt:lpstr>
      <vt:lpstr>Μονόδρομες Αποφάσεις</vt:lpstr>
      <vt:lpstr>Εσοχή</vt:lpstr>
      <vt:lpstr>Προσοχή: Απενεργοποιήστε τα Tab!!</vt:lpstr>
      <vt:lpstr>Παρουσίαση του PowerPoint</vt:lpstr>
      <vt:lpstr>Παρουσίαση του PowerPoint</vt:lpstr>
      <vt:lpstr>Παρουσίαση του PowerPoint</vt:lpstr>
      <vt:lpstr>Παρουσίαση του PowerPoint</vt:lpstr>
      <vt:lpstr>Αμφίδρομες αποφάσεις - Σύνθετη Επιλογή</vt:lpstr>
      <vt:lpstr>Σύνθετη Επιλογή με else:</vt:lpstr>
      <vt:lpstr>Οπτικοποίηση των Μπλοκ</vt:lpstr>
      <vt:lpstr>Περισσότερες Δομές Επιλογής…</vt:lpstr>
      <vt:lpstr>Πολλαπλών Επιλογών</vt:lpstr>
      <vt:lpstr>Πολλαπλών Επιλογών</vt:lpstr>
      <vt:lpstr>Πολλαπλών Επιλογών</vt:lpstr>
      <vt:lpstr>Πολλαπλών Επιλογών</vt:lpstr>
      <vt:lpstr>Πολλαπλών Επιλογών</vt:lpstr>
      <vt:lpstr>Γρίφος Πολλαπλών Επιλογών</vt:lpstr>
      <vt:lpstr>Η δομή try / except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try / except</vt:lpstr>
      <vt:lpstr>Παράδειγμα try / except</vt:lpstr>
      <vt:lpstr>Σύνοψη</vt:lpstr>
      <vt:lpstr>Παρουσίαση του PowerPoint</vt:lpstr>
      <vt:lpstr>Παρουσίαση του PowerPoint</vt:lpstr>
      <vt:lpstr>Ευχαριστίες / Συνεισφορές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Execution</dc:title>
  <dc:creator>Konstantia Kiourtidou</dc:creator>
  <cp:lastModifiedBy>Konstantia Kiourtidou</cp:lastModifiedBy>
  <cp:revision>99</cp:revision>
  <dcterms:modified xsi:type="dcterms:W3CDTF">2021-10-10T21:16:10Z</dcterms:modified>
</cp:coreProperties>
</file>